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8" r:id="rId2"/>
    <p:sldId id="368" r:id="rId3"/>
    <p:sldId id="372" r:id="rId4"/>
    <p:sldId id="373" r:id="rId5"/>
    <p:sldId id="260" r:id="rId6"/>
    <p:sldId id="320" r:id="rId7"/>
    <p:sldId id="364" r:id="rId8"/>
    <p:sldId id="351" r:id="rId9"/>
    <p:sldId id="352" r:id="rId10"/>
    <p:sldId id="365" r:id="rId11"/>
    <p:sldId id="366" r:id="rId12"/>
    <p:sldId id="355" r:id="rId13"/>
    <p:sldId id="356" r:id="rId14"/>
    <p:sldId id="357" r:id="rId15"/>
    <p:sldId id="370" r:id="rId16"/>
    <p:sldId id="358" r:id="rId17"/>
    <p:sldId id="359" r:id="rId18"/>
    <p:sldId id="371" r:id="rId19"/>
    <p:sldId id="360" r:id="rId20"/>
    <p:sldId id="361" r:id="rId21"/>
    <p:sldId id="362" r:id="rId22"/>
    <p:sldId id="363" r:id="rId23"/>
    <p:sldId id="348" r:id="rId24"/>
    <p:sldId id="280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21" autoAdjust="0"/>
  </p:normalViewPr>
  <p:slideViewPr>
    <p:cSldViewPr>
      <p:cViewPr varScale="1">
        <p:scale>
          <a:sx n="69" d="100"/>
          <a:sy n="69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58417-5387-4422-976C-6F82896A7235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AA18B4C-9571-4738-A051-059A3B92A2B6}">
      <dgm:prSet phldrT="[Text]" custT="1"/>
      <dgm:spPr/>
      <dgm:t>
        <a:bodyPr/>
        <a:lstStyle/>
        <a:p>
          <a:r>
            <a:rPr lang="es-ES" sz="2200" b="1" dirty="0" smtClean="0">
              <a:solidFill>
                <a:schemeClr val="bg1"/>
              </a:solidFill>
              <a:latin typeface="Antique Olive" pitchFamily="34" charset="0"/>
            </a:rPr>
            <a:t>Eventos imprevisibles</a:t>
          </a:r>
        </a:p>
        <a:p>
          <a:r>
            <a:rPr lang="es-ES" sz="2200" b="1" dirty="0" smtClean="0">
              <a:solidFill>
                <a:schemeClr val="bg1"/>
              </a:solidFill>
              <a:latin typeface="Antique Olive" pitchFamily="34" charset="0"/>
            </a:rPr>
            <a:t>Eventos incontrolables</a:t>
          </a:r>
          <a:endParaRPr lang="en-GB" sz="1800" b="1" dirty="0">
            <a:solidFill>
              <a:schemeClr val="tx1"/>
            </a:solidFill>
          </a:endParaRPr>
        </a:p>
      </dgm:t>
    </dgm:pt>
    <dgm:pt modelId="{BE30EC04-9AC1-458D-A53F-C734A32E3678}" type="parTrans" cxnId="{DAB06BD5-10CC-4BDA-8D0C-165BAB6CFEF1}">
      <dgm:prSet/>
      <dgm:spPr/>
      <dgm:t>
        <a:bodyPr/>
        <a:lstStyle/>
        <a:p>
          <a:endParaRPr lang="en-GB"/>
        </a:p>
      </dgm:t>
    </dgm:pt>
    <dgm:pt modelId="{2B0379C8-BD2D-4F84-A76D-62CAF9D02D2C}" type="sibTrans" cxnId="{DAB06BD5-10CC-4BDA-8D0C-165BAB6CFEF1}">
      <dgm:prSet/>
      <dgm:spPr/>
      <dgm:t>
        <a:bodyPr/>
        <a:lstStyle/>
        <a:p>
          <a:endParaRPr lang="en-GB"/>
        </a:p>
      </dgm:t>
    </dgm:pt>
    <dgm:pt modelId="{CFAB6405-2DBF-4C76-B5DA-0EA053FA9D8C}">
      <dgm:prSet phldrT="[Text]" custT="1"/>
      <dgm:spPr/>
      <dgm:t>
        <a:bodyPr/>
        <a:lstStyle/>
        <a:p>
          <a:pPr algn="l"/>
          <a:r>
            <a:rPr lang="es-ES" sz="2200" b="1" dirty="0" smtClean="0">
              <a:solidFill>
                <a:schemeClr val="bg1"/>
              </a:solidFill>
              <a:latin typeface="Antique Olive" pitchFamily="34" charset="0"/>
            </a:rPr>
            <a:t>Información clara</a:t>
          </a:r>
        </a:p>
        <a:p>
          <a:pPr algn="l"/>
          <a:r>
            <a:rPr lang="es-ES" sz="2200" b="1" dirty="0" smtClean="0">
              <a:solidFill>
                <a:schemeClr val="bg1"/>
              </a:solidFill>
              <a:latin typeface="Antique Olive" pitchFamily="34" charset="0"/>
            </a:rPr>
            <a:t>Poder de decisión </a:t>
          </a:r>
          <a:endParaRPr lang="en-GB" sz="2200" b="1" dirty="0">
            <a:solidFill>
              <a:schemeClr val="bg1"/>
            </a:solidFill>
            <a:latin typeface="Antique Olive" pitchFamily="34" charset="0"/>
          </a:endParaRPr>
        </a:p>
      </dgm:t>
    </dgm:pt>
    <dgm:pt modelId="{5623769D-962A-4D7B-BB5F-780775EB8C32}" type="parTrans" cxnId="{8679C7FB-8C6F-4E1A-8462-79A361E5AC3F}">
      <dgm:prSet/>
      <dgm:spPr/>
      <dgm:t>
        <a:bodyPr/>
        <a:lstStyle/>
        <a:p>
          <a:endParaRPr lang="en-GB"/>
        </a:p>
      </dgm:t>
    </dgm:pt>
    <dgm:pt modelId="{CCF9B741-308E-440D-B94D-CD7BB5D55ABB}" type="sibTrans" cxnId="{8679C7FB-8C6F-4E1A-8462-79A361E5AC3F}">
      <dgm:prSet/>
      <dgm:spPr/>
      <dgm:t>
        <a:bodyPr/>
        <a:lstStyle/>
        <a:p>
          <a:endParaRPr lang="en-GB"/>
        </a:p>
      </dgm:t>
    </dgm:pt>
    <dgm:pt modelId="{F816777A-4655-4363-81E6-E8611C0D4320}" type="pres">
      <dgm:prSet presAssocID="{23558417-5387-4422-976C-6F82896A723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10F052-C91F-40C3-9C19-8FF8F6D02275}" type="pres">
      <dgm:prSet presAssocID="{23558417-5387-4422-976C-6F82896A7235}" presName="ribbon" presStyleLbl="node1" presStyleIdx="0" presStyleCnt="1" custLinFactNeighborY="-3530"/>
      <dgm:spPr>
        <a:solidFill>
          <a:schemeClr val="accent3"/>
        </a:solidFill>
      </dgm:spPr>
      <dgm:t>
        <a:bodyPr/>
        <a:lstStyle/>
        <a:p>
          <a:endParaRPr lang="en-GB"/>
        </a:p>
      </dgm:t>
    </dgm:pt>
    <dgm:pt modelId="{88FBC32A-6B59-4FBE-AD2C-8BE61AB6F64B}" type="pres">
      <dgm:prSet presAssocID="{23558417-5387-4422-976C-6F82896A7235}" presName="leftArrowText" presStyleLbl="node1" presStyleIdx="0" presStyleCnt="1" custScaleX="145451" custScaleY="77031" custLinFactNeighborX="-7954" custLinFactNeighborY="-892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8F6411-7927-4677-8327-E5124AC411D0}" type="pres">
      <dgm:prSet presAssocID="{23558417-5387-4422-976C-6F82896A7235}" presName="rightArrowText" presStyleLbl="node1" presStyleIdx="0" presStyleCnt="1" custScaleX="123080" custScaleY="64286" custLinFactNeighborX="11218" custLinFactNeighborY="-663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B06BD5-10CC-4BDA-8D0C-165BAB6CFEF1}" srcId="{23558417-5387-4422-976C-6F82896A7235}" destId="{2AA18B4C-9571-4738-A051-059A3B92A2B6}" srcOrd="0" destOrd="0" parTransId="{BE30EC04-9AC1-458D-A53F-C734A32E3678}" sibTransId="{2B0379C8-BD2D-4F84-A76D-62CAF9D02D2C}"/>
    <dgm:cxn modelId="{8679C7FB-8C6F-4E1A-8462-79A361E5AC3F}" srcId="{23558417-5387-4422-976C-6F82896A7235}" destId="{CFAB6405-2DBF-4C76-B5DA-0EA053FA9D8C}" srcOrd="1" destOrd="0" parTransId="{5623769D-962A-4D7B-BB5F-780775EB8C32}" sibTransId="{CCF9B741-308E-440D-B94D-CD7BB5D55ABB}"/>
    <dgm:cxn modelId="{F813A90D-996E-41BD-836F-908F16E41CCC}" type="presOf" srcId="{2AA18B4C-9571-4738-A051-059A3B92A2B6}" destId="{88FBC32A-6B59-4FBE-AD2C-8BE61AB6F64B}" srcOrd="0" destOrd="0" presId="urn:microsoft.com/office/officeart/2005/8/layout/arrow6"/>
    <dgm:cxn modelId="{5173ECD4-9F95-4C80-8FA0-CAF8AE2BF4AC}" type="presOf" srcId="{CFAB6405-2DBF-4C76-B5DA-0EA053FA9D8C}" destId="{468F6411-7927-4677-8327-E5124AC411D0}" srcOrd="0" destOrd="0" presId="urn:microsoft.com/office/officeart/2005/8/layout/arrow6"/>
    <dgm:cxn modelId="{C1C385E9-9AB0-464A-859E-83FBAED2594F}" type="presOf" srcId="{23558417-5387-4422-976C-6F82896A7235}" destId="{F816777A-4655-4363-81E6-E8611C0D4320}" srcOrd="0" destOrd="0" presId="urn:microsoft.com/office/officeart/2005/8/layout/arrow6"/>
    <dgm:cxn modelId="{AFB3B532-AB0E-45D2-9A55-0E94221ABE55}" type="presParOf" srcId="{F816777A-4655-4363-81E6-E8611C0D4320}" destId="{0910F052-C91F-40C3-9C19-8FF8F6D02275}" srcOrd="0" destOrd="0" presId="urn:microsoft.com/office/officeart/2005/8/layout/arrow6"/>
    <dgm:cxn modelId="{94498855-16D0-4C27-B913-DE1F120A8F80}" type="presParOf" srcId="{F816777A-4655-4363-81E6-E8611C0D4320}" destId="{88FBC32A-6B59-4FBE-AD2C-8BE61AB6F64B}" srcOrd="1" destOrd="0" presId="urn:microsoft.com/office/officeart/2005/8/layout/arrow6"/>
    <dgm:cxn modelId="{FC22C70A-01CA-4CD2-A723-B5C4E9140369}" type="presParOf" srcId="{F816777A-4655-4363-81E6-E8611C0D4320}" destId="{468F6411-7927-4677-8327-E5124AC411D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10F052-C91F-40C3-9C19-8FF8F6D02275}">
      <dsp:nvSpPr>
        <dsp:cNvPr id="0" name=""/>
        <dsp:cNvSpPr/>
      </dsp:nvSpPr>
      <dsp:spPr>
        <a:xfrm>
          <a:off x="0" y="305068"/>
          <a:ext cx="9144000" cy="3657600"/>
        </a:xfrm>
        <a:prstGeom prst="leftRightRibbon">
          <a:avLst/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BC32A-6B59-4FBE-AD2C-8BE61AB6F64B}">
      <dsp:nvSpPr>
        <dsp:cNvPr id="0" name=""/>
        <dsp:cNvSpPr/>
      </dsp:nvSpPr>
      <dsp:spPr>
        <a:xfrm>
          <a:off x="171519" y="1120061"/>
          <a:ext cx="4389013" cy="138056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solidFill>
                <a:schemeClr val="bg1"/>
              </a:solidFill>
              <a:latin typeface="Antique Olive" pitchFamily="34" charset="0"/>
            </a:rPr>
            <a:t>Eventos imprevisibles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solidFill>
                <a:schemeClr val="bg1"/>
              </a:solidFill>
              <a:latin typeface="Antique Olive" pitchFamily="34" charset="0"/>
            </a:rPr>
            <a:t>Eventos incontrolables</a:t>
          </a:r>
          <a:endParaRPr lang="en-GB" sz="1800" b="1" kern="1200" dirty="0">
            <a:solidFill>
              <a:schemeClr val="tx1"/>
            </a:solidFill>
          </a:endParaRPr>
        </a:p>
      </dsp:txBody>
      <dsp:txXfrm>
        <a:off x="171519" y="1120061"/>
        <a:ext cx="4389013" cy="1380568"/>
      </dsp:txXfrm>
    </dsp:sp>
    <dsp:sp modelId="{468F6411-7927-4677-8327-E5124AC411D0}">
      <dsp:nvSpPr>
        <dsp:cNvPr id="0" name=""/>
        <dsp:cNvSpPr/>
      </dsp:nvSpPr>
      <dsp:spPr>
        <a:xfrm>
          <a:off x="4560516" y="1860565"/>
          <a:ext cx="4389229" cy="115214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solidFill>
                <a:schemeClr val="bg1"/>
              </a:solidFill>
              <a:latin typeface="Antique Olive" pitchFamily="34" charset="0"/>
            </a:rPr>
            <a:t>Información clara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solidFill>
                <a:schemeClr val="bg1"/>
              </a:solidFill>
              <a:latin typeface="Antique Olive" pitchFamily="34" charset="0"/>
            </a:rPr>
            <a:t>Poder de decisión </a:t>
          </a:r>
          <a:endParaRPr lang="en-GB" sz="2200" b="1" kern="1200" dirty="0">
            <a:solidFill>
              <a:schemeClr val="bg1"/>
            </a:solidFill>
            <a:latin typeface="Antique Olive" pitchFamily="34" charset="0"/>
          </a:endParaRPr>
        </a:p>
      </dsp:txBody>
      <dsp:txXfrm>
        <a:off x="4560516" y="1860565"/>
        <a:ext cx="4389229" cy="1152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5A2C0-97A5-43EE-8F52-F2D72281AF41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6483-B226-435A-A464-9553B67656D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3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984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411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824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12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087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594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96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96483-B226-435A-A464-9553B67656D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12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624"/>
            <a:ext cx="4536504" cy="678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395536" y="4149080"/>
            <a:ext cx="8208912" cy="1296144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AR" sz="4800" cap="all" noProof="0" dirty="0" smtClean="0">
                <a:solidFill>
                  <a:schemeClr val="tx1"/>
                </a:solidFill>
                <a:latin typeface="Antique Olive" pitchFamily="34" charset="0"/>
                <a:cs typeface="Calibri" pitchFamily="34" charset="0"/>
              </a:rPr>
              <a:t>Curso</a:t>
            </a:r>
            <a:r>
              <a:rPr lang="es-AR" sz="4800" cap="all" baseline="0" noProof="0" dirty="0" smtClean="0">
                <a:solidFill>
                  <a:schemeClr val="tx1"/>
                </a:solidFill>
                <a:latin typeface="Antique Olive" pitchFamily="34" charset="0"/>
                <a:cs typeface="Calibri" pitchFamily="34" charset="0"/>
              </a:rPr>
              <a:t> de Capacitación</a:t>
            </a:r>
            <a:endParaRPr lang="es-AR" sz="4800" cap="all" noProof="0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059" y="1807361"/>
            <a:ext cx="6474301" cy="4051437"/>
          </a:xfrm>
          <a:prstGeom prst="rect">
            <a:avLst/>
          </a:prstGeom>
        </p:spPr>
        <p:txBody>
          <a:bodyPr/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009442" y="476672"/>
            <a:ext cx="7117180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624"/>
            <a:ext cx="4536504" cy="678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1009442" y="4221088"/>
            <a:ext cx="7117180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2148" y="1809749"/>
            <a:ext cx="3148571" cy="40513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077071" cy="40513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043608" y="476672"/>
            <a:ext cx="7117180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148" y="1812927"/>
            <a:ext cx="3148571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Antique Olive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2148" y="2389189"/>
            <a:ext cx="3148571" cy="34718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1" y="1812927"/>
            <a:ext cx="314908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Antique Olive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2389189"/>
            <a:ext cx="3077072" cy="34718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3212" y="480856"/>
            <a:ext cx="7117180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993650" y="548680"/>
            <a:ext cx="7117180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ntique Olive" pitchFamily="34" charset="0"/>
              </a:defRPr>
            </a:lvl1pPr>
            <a:lvl2pPr>
              <a:defRPr>
                <a:latin typeface="Antique Olive" pitchFamily="34" charset="0"/>
              </a:defRPr>
            </a:lvl2pPr>
            <a:lvl3pPr>
              <a:defRPr>
                <a:latin typeface="Antique Olive" pitchFamily="34" charset="0"/>
              </a:defRPr>
            </a:lvl3pPr>
            <a:lvl4pPr>
              <a:defRPr>
                <a:latin typeface="Antique Olive" pitchFamily="34" charset="0"/>
              </a:defRPr>
            </a:lvl4pPr>
            <a:lvl5pPr>
              <a:defRPr>
                <a:latin typeface="Antique Olive" pitchFamily="34" charset="0"/>
              </a:defRPr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200">
                <a:latin typeface="Antique Olive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009442" y="404664"/>
            <a:ext cx="2698462" cy="12241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cap="all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ntique Olive" pitchFamily="34" charset="0"/>
              </a:defRPr>
            </a:lvl1pPr>
          </a:lstStyle>
          <a:p>
            <a:fld id="{28F0B819-569B-4755-B7BC-A603E9EF5A3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4879769"/>
            <a:ext cx="1340505" cy="200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bg2">
                <a:tint val="97000"/>
                <a:shade val="80000"/>
                <a:hueMod val="110000"/>
                <a:satMod val="120000"/>
              </a:schemeClr>
            </a:gs>
            <a:gs pos="100000">
              <a:schemeClr val="bg2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624"/>
            <a:ext cx="4536504" cy="678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1"/>
          <p:cNvSpPr txBox="1">
            <a:spLocks/>
          </p:cNvSpPr>
          <p:nvPr userDrawn="1"/>
        </p:nvSpPr>
        <p:spPr>
          <a:xfrm>
            <a:off x="708471" y="4149080"/>
            <a:ext cx="7916799" cy="12885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AR" sz="4000" cap="all" noProof="0" dirty="0" smtClean="0">
                <a:solidFill>
                  <a:schemeClr val="tx1"/>
                </a:solidFill>
                <a:latin typeface="Antique Olive" pitchFamily="34" charset="0"/>
                <a:cs typeface="Calibri" pitchFamily="34" charset="0"/>
              </a:rPr>
              <a:t>Curso de Capacitación</a:t>
            </a:r>
            <a:endParaRPr lang="es-AR" sz="3600" cap="all" noProof="0" dirty="0">
              <a:solidFill>
                <a:schemeClr val="tx1"/>
              </a:solidFill>
              <a:latin typeface="Antique Olive" pitchFamily="34" charset="0"/>
              <a:cs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9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868088" y="1684439"/>
            <a:ext cx="7427168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 algn="ctr">
              <a:buFontTx/>
              <a:buNone/>
            </a:pPr>
            <a:r>
              <a:rPr lang="en-US" sz="2800" b="1" dirty="0" smtClean="0">
                <a:latin typeface="Antique Olive" pitchFamily="34" charset="0"/>
              </a:rPr>
              <a:t>	</a:t>
            </a:r>
            <a:r>
              <a:rPr lang="es-ES" sz="2800" dirty="0">
                <a:latin typeface="Antique Olive" pitchFamily="34" charset="0"/>
              </a:rPr>
              <a:t>“Mi lugar de trabajo es propicio para discutir, de manera confidencial, la trata de personas y situaciones de explotación con mis </a:t>
            </a:r>
            <a:r>
              <a:rPr lang="es-ES" sz="2800" dirty="0" smtClean="0">
                <a:latin typeface="Antique Olive" pitchFamily="34" charset="0"/>
              </a:rPr>
              <a:t>pacientes.”</a:t>
            </a:r>
            <a:endParaRPr lang="en-GB" sz="2800" dirty="0" smtClean="0">
              <a:latin typeface="Antique Olive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10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899592" y="1412776"/>
            <a:ext cx="7266389" cy="405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 algn="ctr">
              <a:buFontTx/>
              <a:buNone/>
            </a:pPr>
            <a:r>
              <a:rPr lang="en-US" sz="2400" b="1" dirty="0" smtClean="0">
                <a:latin typeface="Antique Olive" pitchFamily="34" charset="0"/>
              </a:rPr>
              <a:t>		</a:t>
            </a:r>
            <a:r>
              <a:rPr lang="es-ES" sz="2800" dirty="0">
                <a:latin typeface="Antique Olive" pitchFamily="34" charset="0"/>
              </a:rPr>
              <a:t>“En mi consultorio no tengo suficiente tiempo para preguntarle al paciente si ha estado en una situación de trata o si sospecho que lo ha estado (o si sé que es una persona que ha estado en una situación de trata</a:t>
            </a:r>
            <a:r>
              <a:rPr lang="es-ES" sz="2800" dirty="0" smtClean="0">
                <a:latin typeface="Antique Olive" pitchFamily="34" charset="0"/>
              </a:rPr>
              <a:t>).”</a:t>
            </a:r>
            <a:endParaRPr lang="en-GB" sz="2800" dirty="0" smtClean="0">
              <a:latin typeface="Antique Olive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11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1043608" y="476672"/>
            <a:ext cx="7056784" cy="12317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smtClean="0">
                <a:latin typeface="Antique Olive" pitchFamily="34" charset="0"/>
              </a:rPr>
              <a:t>Reconozca el trauma pasado en su enfoque clínico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606250"/>
              </p:ext>
            </p:extLst>
          </p:nvPr>
        </p:nvGraphicFramePr>
        <p:xfrm>
          <a:off x="0" y="2071389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1" name="TextBox 5"/>
          <p:cNvSpPr txBox="1">
            <a:spLocks noChangeArrowheads="1"/>
          </p:cNvSpPr>
          <p:nvPr/>
        </p:nvSpPr>
        <p:spPr bwMode="auto">
          <a:xfrm rot="-2503256">
            <a:off x="-326662" y="2521763"/>
            <a:ext cx="2280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3600" b="1" dirty="0" smtClean="0">
                <a:latin typeface="Antique Olive" pitchFamily="34" charset="0"/>
              </a:rPr>
              <a:t>PASADO </a:t>
            </a:r>
            <a:endParaRPr lang="es-ES" sz="3600" b="1" dirty="0">
              <a:latin typeface="Antique Olive" pitchFamily="34" charset="0"/>
            </a:endParaRP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5004049" y="2670011"/>
            <a:ext cx="23762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2400" b="1" dirty="0" smtClean="0">
                <a:latin typeface="Antique Olive" pitchFamily="34" charset="0"/>
              </a:rPr>
              <a:t>Encuentro clínico</a:t>
            </a:r>
            <a:endParaRPr lang="es-ES" sz="2400" b="1" dirty="0">
              <a:latin typeface="Antique Olive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12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5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640" y="2060848"/>
            <a:ext cx="7812360" cy="3657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smtClean="0"/>
              <a:t>Cree un espacio clínico seguro para discusión y revelación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smtClean="0"/>
              <a:t>Promueva el poder de decisión del paciente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smtClean="0"/>
              <a:t>Establezca y mantenga la seguridad del paciente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smtClean="0"/>
              <a:t>Establezca y mantenga la seguridad del proveedor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smtClean="0"/>
              <a:t>Asegúrese de obtener el consentimiento informado del paciente</a:t>
            </a:r>
          </a:p>
          <a:p>
            <a:pPr marL="514350" indent="-514350"/>
            <a:endParaRPr lang="es-ES" smtClean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13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528936"/>
            <a:ext cx="6984776" cy="10772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s-ES" sz="3200" b="1" dirty="0" smtClean="0">
                <a:latin typeface="Antique Olive" pitchFamily="34" charset="0"/>
              </a:rPr>
              <a:t>El enfoque especializado en caso de trauma</a:t>
            </a:r>
            <a:endParaRPr lang="es-ES" sz="3200" i="1" dirty="0"/>
          </a:p>
        </p:txBody>
      </p:sp>
    </p:spTree>
    <p:extLst>
      <p:ext uri="{BB962C8B-B14F-4D97-AF65-F5344CB8AC3E}">
        <p14:creationId xmlns:p14="http://schemas.microsoft.com/office/powerpoint/2010/main" val="161316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899592" y="646584"/>
            <a:ext cx="7272808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>
                <a:latin typeface="Antique Olive" pitchFamily="34" charset="0"/>
              </a:rPr>
              <a:t>Un espacio clínico ‘seguro’ para discusiones y revelaciones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1259632" y="1988840"/>
            <a:ext cx="7416824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Cree </a:t>
            </a:r>
            <a:r>
              <a:rPr lang="es-ES" sz="2400" dirty="0"/>
              <a:t>un ambiente y enfoque que le ayude a preguntar sobre actos violentos, para que la persona se sienta cómoda de revelar que a sufrido algún abuso o de expresar sus </a:t>
            </a:r>
            <a:r>
              <a:rPr lang="es-ES" sz="2400" dirty="0" smtClean="0"/>
              <a:t>preocupaciones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Asegúrese </a:t>
            </a:r>
            <a:r>
              <a:rPr lang="es-ES" sz="2400" dirty="0"/>
              <a:t>de tener un ambiente silencioso, sin interrupciones, propicio para revelaciones de la persona (puerta, teléfono, otros</a:t>
            </a:r>
            <a:r>
              <a:rPr lang="es-ES" sz="2400" dirty="0" smtClean="0"/>
              <a:t>)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Asegúrese </a:t>
            </a:r>
            <a:r>
              <a:rPr lang="es-ES" sz="2400" dirty="0"/>
              <a:t>de tener privacidad y anonimidad y comuníquele a sus </a:t>
            </a:r>
            <a:r>
              <a:rPr lang="es-ES" sz="2400" dirty="0" smtClean="0"/>
              <a:t>pacientes que </a:t>
            </a:r>
            <a:r>
              <a:rPr lang="es-ES" sz="2400" dirty="0"/>
              <a:t>usted las </a:t>
            </a:r>
            <a:r>
              <a:rPr lang="es-ES" sz="2400" dirty="0" smtClean="0"/>
              <a:t>respetará</a:t>
            </a:r>
            <a:endParaRPr lang="es-E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14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899592" y="646584"/>
            <a:ext cx="7272808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>
                <a:latin typeface="Antique Olive" pitchFamily="34" charset="0"/>
              </a:rPr>
              <a:t>Un espacio clínico ‘seguro’ para discusiones y revelaciones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1619672" y="2348880"/>
            <a:ext cx="6696744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Haga </a:t>
            </a:r>
            <a:r>
              <a:rPr lang="es-ES" sz="2400" dirty="0"/>
              <a:t>contacto visual y sea </a:t>
            </a:r>
            <a:r>
              <a:rPr lang="es-ES" sz="2400" dirty="0" smtClean="0"/>
              <a:t>perceptivo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Muestre </a:t>
            </a:r>
            <a:r>
              <a:rPr lang="es-ES" sz="2400" dirty="0"/>
              <a:t>aceptación y comprensión, no juzgue ni muestre </a:t>
            </a:r>
            <a:r>
              <a:rPr lang="es-ES" sz="2400" dirty="0" smtClean="0"/>
              <a:t>desacuerdos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Ayude </a:t>
            </a:r>
            <a:r>
              <a:rPr lang="es-ES" sz="2400" dirty="0"/>
              <a:t>a ‘normalizar’ los síntomas por medio de compartir información sobre respuestas comunes al </a:t>
            </a:r>
            <a:r>
              <a:rPr lang="es-ES" sz="2400" dirty="0" smtClean="0"/>
              <a:t>trauma</a:t>
            </a:r>
            <a:endParaRPr lang="es-E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15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9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1043608" y="650776"/>
            <a:ext cx="7056784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 smtClean="0">
                <a:latin typeface="Antique Olive" pitchFamily="34" charset="0"/>
              </a:rPr>
              <a:t>Toma de decisiones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1475656" y="2071389"/>
            <a:ext cx="7363544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Provéale  </a:t>
            </a:r>
            <a:r>
              <a:rPr lang="es-ES" sz="2400" dirty="0"/>
              <a:t>información sobre los procedimientos y opciones de tratamiento antes de empezar los exámenes o </a:t>
            </a:r>
            <a:r>
              <a:rPr lang="es-ES" sz="2400" dirty="0" smtClean="0"/>
              <a:t>cuidados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Deles </a:t>
            </a:r>
            <a:r>
              <a:rPr lang="es-ES" sz="2400" dirty="0"/>
              <a:t>una descripción paso a paso mientras les da los </a:t>
            </a:r>
            <a:r>
              <a:rPr lang="es-ES" sz="2400" dirty="0" smtClean="0"/>
              <a:t>cuidados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Deles </a:t>
            </a:r>
            <a:r>
              <a:rPr lang="es-ES" sz="2400" dirty="0"/>
              <a:t>información clara sobre diagnósticos o procedimientos de </a:t>
            </a:r>
            <a:r>
              <a:rPr lang="es-ES" sz="2400" dirty="0" smtClean="0"/>
              <a:t>seguimiento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Confirme </a:t>
            </a:r>
            <a:r>
              <a:rPr lang="es-ES" sz="2400" dirty="0"/>
              <a:t>que los pacientes entiendan lo que se les ha comunicado haciéndoles preguntas y solicitando </a:t>
            </a:r>
            <a:r>
              <a:rPr lang="es-ES" sz="2400" dirty="0" smtClean="0"/>
              <a:t>respuestas</a:t>
            </a:r>
            <a:endParaRPr lang="es-ES" sz="2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16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96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1043608" y="476672"/>
            <a:ext cx="7056784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 smtClean="0">
                <a:latin typeface="Antique Olive" pitchFamily="34" charset="0"/>
              </a:rPr>
              <a:t>Toma de decisiones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1547664" y="2160240"/>
            <a:ext cx="6912768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Empodere </a:t>
            </a:r>
            <a:r>
              <a:rPr lang="es-ES" sz="2400" dirty="0"/>
              <a:t>a los individuos a tener autoridad en un encuentro </a:t>
            </a:r>
            <a:r>
              <a:rPr lang="es-ES" sz="2400" dirty="0" smtClean="0"/>
              <a:t>clínico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Asegúrese </a:t>
            </a:r>
            <a:r>
              <a:rPr lang="es-ES" sz="2400" dirty="0"/>
              <a:t>que se les ha pedido consentimiento, bien informado y dado </a:t>
            </a:r>
            <a:r>
              <a:rPr lang="es-ES" sz="2400" dirty="0" smtClean="0"/>
              <a:t>libremente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Dele </a:t>
            </a:r>
            <a:r>
              <a:rPr lang="es-ES" sz="2400" dirty="0"/>
              <a:t>oportunidad a los individuos de hacer preguntas y hacer </a:t>
            </a:r>
            <a:r>
              <a:rPr lang="es-ES" sz="2400" dirty="0" smtClean="0"/>
              <a:t>objeciones</a:t>
            </a:r>
            <a:endParaRPr lang="es-ES" sz="2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17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2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1043608" y="476672"/>
            <a:ext cx="7056784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 smtClean="0">
                <a:latin typeface="Antique Olive" pitchFamily="34" charset="0"/>
              </a:rPr>
              <a:t>Toma de decisiones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1763688" y="2232248"/>
            <a:ext cx="6696744" cy="31409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Escuche </a:t>
            </a:r>
            <a:r>
              <a:rPr lang="es-ES" sz="2400" dirty="0"/>
              <a:t>y mire cuidadosamente señales verbales y ‘no verbales</a:t>
            </a:r>
            <a:r>
              <a:rPr lang="es-ES" sz="2400" dirty="0" smtClean="0"/>
              <a:t>’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No </a:t>
            </a:r>
            <a:r>
              <a:rPr lang="es-ES" sz="2400" dirty="0"/>
              <a:t>de consejos legales o que no estén relacionados a la </a:t>
            </a:r>
            <a:r>
              <a:rPr lang="es-ES" sz="2400" dirty="0" smtClean="0"/>
              <a:t>salud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No </a:t>
            </a:r>
            <a:r>
              <a:rPr lang="es-ES" sz="2400" dirty="0"/>
              <a:t>haga promesas que no esté seguro que pueda </a:t>
            </a:r>
            <a:r>
              <a:rPr lang="es-ES" sz="2400" dirty="0" smtClean="0"/>
              <a:t>mantener</a:t>
            </a:r>
            <a:endParaRPr lang="es-ES" sz="2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18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1043608" y="485800"/>
            <a:ext cx="7056784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 smtClean="0">
                <a:latin typeface="Antique Olive" pitchFamily="34" charset="0"/>
              </a:rPr>
              <a:t>Seguridad </a:t>
            </a:r>
            <a:r>
              <a:rPr lang="es-ES" b="1" dirty="0">
                <a:latin typeface="Antique Olive" pitchFamily="34" charset="0"/>
              </a:rPr>
              <a:t>del paciente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1043608" y="1916832"/>
            <a:ext cx="8280920" cy="41330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200" dirty="0" smtClean="0"/>
              <a:t>Intente </a:t>
            </a:r>
            <a:r>
              <a:rPr lang="es-ES" sz="2200" dirty="0"/>
              <a:t>hablar con el individuo a solas. Vigile quien acompaña u observa al </a:t>
            </a:r>
            <a:r>
              <a:rPr lang="es-ES" sz="2200" dirty="0" smtClean="0"/>
              <a:t>paciente</a:t>
            </a:r>
            <a:endParaRPr lang="es-ES" sz="22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200" dirty="0" smtClean="0"/>
              <a:t>Solicite </a:t>
            </a:r>
            <a:r>
              <a:rPr lang="es-ES" sz="2200" dirty="0"/>
              <a:t>y escuche cuidadosamente las percepciones del individuo sobre su seguridad y </a:t>
            </a:r>
            <a:r>
              <a:rPr lang="es-ES" sz="2200" dirty="0" smtClean="0"/>
              <a:t>riesgos</a:t>
            </a:r>
            <a:endParaRPr lang="es-ES" sz="22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200" dirty="0"/>
              <a:t>A</a:t>
            </a:r>
            <a:r>
              <a:rPr lang="es-ES" sz="2200" dirty="0" smtClean="0"/>
              <a:t>dministre </a:t>
            </a:r>
            <a:r>
              <a:rPr lang="es-ES" sz="2200" dirty="0"/>
              <a:t>con cuidado las notas de los casos de expediente de los pacientes y otra </a:t>
            </a:r>
            <a:r>
              <a:rPr lang="es-ES" sz="2200" dirty="0" smtClean="0"/>
              <a:t>información</a:t>
            </a:r>
            <a:endParaRPr lang="es-ES" sz="22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200" dirty="0" smtClean="0"/>
              <a:t>Limite </a:t>
            </a:r>
            <a:r>
              <a:rPr lang="es-ES" sz="2200" dirty="0"/>
              <a:t>el compartir información y las discusiones casuales sobre pacientes que han estado en una situación de trata, aunque las haga </a:t>
            </a:r>
            <a:r>
              <a:rPr lang="es-ES" sz="2200" dirty="0" smtClean="0"/>
              <a:t>anónimamente</a:t>
            </a:r>
            <a:endParaRPr lang="es-ES" sz="22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200" dirty="0" smtClean="0"/>
              <a:t>Decida </a:t>
            </a:r>
            <a:r>
              <a:rPr lang="es-ES" sz="2200" dirty="0"/>
              <a:t>cuidadosamente sobre la información que debe de revelar a sus colegas y otras personas (familia, amigos</a:t>
            </a:r>
            <a:r>
              <a:rPr lang="es-ES" sz="2200" dirty="0" smtClean="0"/>
              <a:t>)</a:t>
            </a:r>
            <a:endParaRPr lang="es-ES" sz="22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19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1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32317"/>
            <a:ext cx="7125113" cy="924475"/>
          </a:xfrm>
        </p:spPr>
        <p:txBody>
          <a:bodyPr anchor="ctr"/>
          <a:lstStyle/>
          <a:p>
            <a:pPr algn="ctr"/>
            <a:r>
              <a:rPr lang="es-AR" sz="3600" b="1" dirty="0" smtClean="0">
                <a:latin typeface="Antique Olive" pitchFamily="34" charset="0"/>
              </a:rPr>
              <a:t>Objetivos del Curso</a:t>
            </a:r>
            <a:endParaRPr lang="es-AR" sz="3600" b="1" dirty="0">
              <a:latin typeface="Antique Oliv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2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9592" y="2060848"/>
            <a:ext cx="7560840" cy="129614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Antique Olive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Antique Olive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Antique Olive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Antique Olive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Antique Olive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s-ES" sz="2800" b="1" dirty="0"/>
              <a:t>Saber gestionar un caso </a:t>
            </a:r>
            <a:r>
              <a:rPr lang="es-ES" sz="2800" b="1" i="1" dirty="0"/>
              <a:t>sospechoso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s-ES" sz="2800" b="1" dirty="0"/>
              <a:t>Saber qué atención prestar a una persona </a:t>
            </a:r>
            <a:r>
              <a:rPr lang="es-ES" sz="2800" b="1" i="1" dirty="0"/>
              <a:t>previamente identificada </a:t>
            </a:r>
            <a:r>
              <a:rPr lang="es-ES" sz="2800" b="1" dirty="0"/>
              <a:t>como objeto de trata</a:t>
            </a:r>
          </a:p>
        </p:txBody>
      </p:sp>
    </p:spTree>
    <p:extLst>
      <p:ext uri="{BB962C8B-B14F-4D97-AF65-F5344CB8AC3E}">
        <p14:creationId xmlns:p14="http://schemas.microsoft.com/office/powerpoint/2010/main" val="28097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1043608" y="485800"/>
            <a:ext cx="7056784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 smtClean="0">
                <a:latin typeface="Antique Olive" pitchFamily="34" charset="0"/>
              </a:rPr>
              <a:t>Seguridad </a:t>
            </a:r>
            <a:r>
              <a:rPr lang="es-ES" b="1" dirty="0">
                <a:latin typeface="Antique Olive" pitchFamily="34" charset="0"/>
              </a:rPr>
              <a:t>del proveedor</a:t>
            </a:r>
            <a:endParaRPr lang="en-GB" b="1" dirty="0" smtClean="0">
              <a:latin typeface="Antique Olive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1403648" y="2248272"/>
            <a:ext cx="7638752" cy="37010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Vigile </a:t>
            </a:r>
            <a:r>
              <a:rPr lang="es-ES" sz="2400" dirty="0"/>
              <a:t>quien acompaña u observa al </a:t>
            </a:r>
            <a:r>
              <a:rPr lang="es-ES" sz="2400" dirty="0" smtClean="0"/>
              <a:t>paciente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No </a:t>
            </a:r>
            <a:r>
              <a:rPr lang="es-ES" sz="2400" dirty="0"/>
              <a:t>comparta información ni detalles de contacto </a:t>
            </a:r>
            <a:r>
              <a:rPr lang="es-ES" sz="2400" dirty="0" smtClean="0"/>
              <a:t>personales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No </a:t>
            </a:r>
            <a:r>
              <a:rPr lang="es-ES" sz="2400" dirty="0"/>
              <a:t>ofrezca darle vivienda ni otro tipo de apoyo profesional a la </a:t>
            </a:r>
            <a:r>
              <a:rPr lang="es-ES" sz="2400" dirty="0" smtClean="0"/>
              <a:t>persona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ES" sz="2400" dirty="0" smtClean="0"/>
              <a:t>Identifique </a:t>
            </a:r>
            <a:r>
              <a:rPr lang="es-ES" sz="2400" dirty="0"/>
              <a:t>adonde existe apoyo para sus necesidades emocionales y </a:t>
            </a:r>
            <a:r>
              <a:rPr lang="es-ES" sz="2400" dirty="0" smtClean="0"/>
              <a:t>psicológicas</a:t>
            </a:r>
            <a:endParaRPr lang="es-ES" sz="2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20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64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smtClean="0">
                <a:latin typeface="Antique Olive" pitchFamily="34" charset="0"/>
              </a:rPr>
              <a:t>Consentimiento informado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4083" y="1916832"/>
            <a:ext cx="7338397" cy="47441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s-ES" sz="2400" b="1" dirty="0" smtClean="0"/>
              <a:t>¿Cuándo lo necesita?</a:t>
            </a:r>
          </a:p>
          <a:p>
            <a:pPr lvl="1">
              <a:buFontTx/>
              <a:buNone/>
            </a:pPr>
            <a:r>
              <a:rPr lang="es-ES" sz="2200" dirty="0" smtClean="0"/>
              <a:t>•	</a:t>
            </a:r>
            <a:r>
              <a:rPr lang="es-ES" sz="2400" dirty="0"/>
              <a:t>P</a:t>
            </a:r>
            <a:r>
              <a:rPr lang="es-ES" sz="2400" dirty="0" smtClean="0"/>
              <a:t>ara hacer una referencia a otro servicio</a:t>
            </a:r>
          </a:p>
          <a:p>
            <a:pPr lvl="1">
              <a:buFontTx/>
              <a:buNone/>
            </a:pPr>
            <a:r>
              <a:rPr lang="es-ES" sz="2400" dirty="0" smtClean="0"/>
              <a:t>•	Para hacer un procedimiento médico</a:t>
            </a:r>
          </a:p>
          <a:p>
            <a:pPr lvl="1">
              <a:buFontTx/>
              <a:buNone/>
            </a:pPr>
            <a:r>
              <a:rPr lang="es-ES" sz="2400" dirty="0" smtClean="0"/>
              <a:t>•	Para revelar notas de casos de expediente a otros profesionales (p.ej., médicos practicantes, la policía, asistencia legal) </a:t>
            </a:r>
          </a:p>
          <a:p>
            <a:pPr lvl="1">
              <a:buFontTx/>
              <a:buNone/>
            </a:pPr>
            <a:r>
              <a:rPr lang="es-ES" sz="2400" dirty="0" smtClean="0"/>
              <a:t>•	Para transferir los cuidados de un paciente a otro proveedor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21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8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smtClean="0">
                <a:latin typeface="Antique Olive" pitchFamily="34" charset="0"/>
              </a:rPr>
              <a:t>Consentimiento informado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1772816"/>
            <a:ext cx="8784976" cy="4896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s-ES" sz="2400" b="1" dirty="0" smtClean="0"/>
              <a:t>¿Cuál es el procedimiento?</a:t>
            </a:r>
          </a:p>
          <a:p>
            <a:pPr lvl="1">
              <a:buFontTx/>
              <a:buNone/>
            </a:pPr>
            <a:r>
              <a:rPr lang="es-ES" sz="2000" dirty="0" smtClean="0"/>
              <a:t>•	</a:t>
            </a:r>
            <a:r>
              <a:rPr lang="es-ES" sz="2400" dirty="0" smtClean="0"/>
              <a:t>Describa claramente toda la información (en su idioma) que necesitan los individuos para hacer su decisión</a:t>
            </a:r>
          </a:p>
          <a:p>
            <a:pPr lvl="1">
              <a:buFontTx/>
              <a:buNone/>
            </a:pPr>
            <a:r>
              <a:rPr lang="es-ES" sz="2400" dirty="0" smtClean="0"/>
              <a:t>•	Explique neutralmente las ventajas y desventajas</a:t>
            </a:r>
          </a:p>
          <a:p>
            <a:pPr lvl="1">
              <a:buFontTx/>
              <a:buNone/>
            </a:pPr>
            <a:r>
              <a:rPr lang="es-ES" sz="2400" dirty="0" smtClean="0"/>
              <a:t>•	Pregunte si tienen dudas o necesitan aclaraciones</a:t>
            </a:r>
          </a:p>
          <a:p>
            <a:pPr lvl="1">
              <a:buFontTx/>
              <a:buNone/>
            </a:pPr>
            <a:r>
              <a:rPr lang="es-ES" sz="2400" dirty="0" smtClean="0"/>
              <a:t>•	Confirme que hayan entendido la información que se les dio</a:t>
            </a:r>
          </a:p>
          <a:p>
            <a:pPr lvl="1">
              <a:buFontTx/>
              <a:buNone/>
            </a:pPr>
            <a:r>
              <a:rPr lang="es-ES" sz="2400" dirty="0" smtClean="0"/>
              <a:t>•	Pregunte de manera neutral si están de acuerdo con la acción que usted les propuso</a:t>
            </a:r>
            <a:endParaRPr lang="es-E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22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8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BA49FC-4A18-4F5A-89CC-993EA3B65FD0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23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476672"/>
            <a:ext cx="695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sz="3600" b="1" dirty="0" smtClean="0">
                <a:latin typeface="Antique Olive" pitchFamily="34" charset="0"/>
              </a:rPr>
              <a:t>Conclusiones</a:t>
            </a:r>
            <a:endParaRPr lang="en-US" b="1" dirty="0" smtClean="0">
              <a:latin typeface="Antique Olive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8" y="2636912"/>
            <a:ext cx="7619835" cy="2664296"/>
          </a:xfr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s-ES" sz="2800" b="1" dirty="0"/>
              <a:t>El enfoque de </a:t>
            </a:r>
            <a:r>
              <a:rPr lang="es-ES" sz="2800" b="1" dirty="0" smtClean="0"/>
              <a:t>atención informada en caso de trauma es </a:t>
            </a:r>
            <a:r>
              <a:rPr lang="es-ES" sz="2800" b="1" dirty="0"/>
              <a:t>necesario en la provisión de cuidados a personas que han estado en una situación de </a:t>
            </a:r>
            <a:r>
              <a:rPr lang="es-ES" sz="2800" b="1" dirty="0" smtClean="0"/>
              <a:t>trata</a:t>
            </a:r>
            <a:endParaRPr lang="es-ES" sz="2800" b="1" dirty="0"/>
          </a:p>
          <a:p>
            <a:pPr marL="0" indent="0" algn="ctr">
              <a:buNone/>
            </a:pP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090206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27635" y="4365104"/>
            <a:ext cx="7125113" cy="100811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3600" b="1" dirty="0" smtClean="0">
                <a:latin typeface="Antique Olive" pitchFamily="34" charset="0"/>
              </a:rPr>
              <a:t>FINAL DE SESIÓN</a:t>
            </a:r>
          </a:p>
          <a:p>
            <a:pPr algn="ctr"/>
            <a:r>
              <a:rPr lang="es-ES" sz="2400" dirty="0">
                <a:latin typeface="Antique Olive" pitchFamily="34" charset="0"/>
              </a:rPr>
              <a:t>Atención informada en caso de trauma</a:t>
            </a:r>
            <a:endParaRPr lang="es-ES" sz="2400" i="1" dirty="0">
              <a:latin typeface="Antique Olive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24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20688"/>
            <a:ext cx="7125113" cy="924475"/>
          </a:xfrm>
        </p:spPr>
        <p:txBody>
          <a:bodyPr anchor="ctr"/>
          <a:lstStyle/>
          <a:p>
            <a:pPr algn="ctr"/>
            <a:r>
              <a:rPr lang="es-AR" sz="3600" b="1" dirty="0">
                <a:latin typeface="Antique Olive" pitchFamily="34" charset="0"/>
              </a:rPr>
              <a:t>Objetivos del Curso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8100392" cy="4752528"/>
          </a:xfrm>
        </p:spPr>
        <p:txBody>
          <a:bodyPr/>
          <a:lstStyle/>
          <a:p>
            <a:pPr marL="0" indent="0">
              <a:buNone/>
            </a:pPr>
            <a:r>
              <a:rPr lang="es-ES_tradnl" sz="2800" b="1" dirty="0" smtClean="0">
                <a:solidFill>
                  <a:schemeClr val="bg1"/>
                </a:solidFill>
              </a:rPr>
              <a:t>Objetivos </a:t>
            </a:r>
            <a:r>
              <a:rPr lang="es-ES_tradnl" sz="2800" b="1" dirty="0">
                <a:solidFill>
                  <a:schemeClr val="bg1"/>
                </a:solidFill>
              </a:rPr>
              <a:t>de </a:t>
            </a:r>
            <a:r>
              <a:rPr lang="es-ES_tradnl" sz="2800" b="1" dirty="0" smtClean="0">
                <a:solidFill>
                  <a:schemeClr val="bg1"/>
                </a:solidFill>
              </a:rPr>
              <a:t>las sesiones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AR" sz="2600" dirty="0" smtClean="0">
                <a:solidFill>
                  <a:schemeClr val="bg1"/>
                </a:solidFill>
              </a:rPr>
              <a:t>Comprender qué es la trata de personas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AR" sz="2600" dirty="0" smtClean="0">
                <a:solidFill>
                  <a:schemeClr val="bg1"/>
                </a:solidFill>
              </a:rPr>
              <a:t>Identificar algunas de las principales consecuencias de la trata en la salud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AR" sz="2600" dirty="0" smtClean="0">
                <a:solidFill>
                  <a:schemeClr val="bg1"/>
                </a:solidFill>
              </a:rPr>
              <a:t>Reconocer algunas características clave de una atención informada en caso de trauma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AR" sz="2600" dirty="0">
                <a:solidFill>
                  <a:schemeClr val="bg1"/>
                </a:solidFill>
              </a:rPr>
              <a:t>Conocer las técnicas de seguridad para el proveedor de atención de salud y el </a:t>
            </a:r>
            <a:r>
              <a:rPr lang="es-AR" sz="2600" dirty="0" smtClean="0">
                <a:solidFill>
                  <a:schemeClr val="bg1"/>
                </a:solidFill>
              </a:rPr>
              <a:t>paciente</a:t>
            </a:r>
          </a:p>
          <a:p>
            <a:pPr marL="0" indent="0">
              <a:buClr>
                <a:schemeClr val="tx1"/>
              </a:buClr>
              <a:buNone/>
            </a:pPr>
            <a:endParaRPr lang="en-GB" sz="16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3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20688"/>
            <a:ext cx="7125113" cy="924475"/>
          </a:xfrm>
        </p:spPr>
        <p:txBody>
          <a:bodyPr anchor="ctr"/>
          <a:lstStyle/>
          <a:p>
            <a:pPr algn="ctr"/>
            <a:r>
              <a:rPr lang="es-AR" sz="3600" b="1" dirty="0">
                <a:latin typeface="Antique Olive" pitchFamily="34" charset="0"/>
              </a:rPr>
              <a:t>Objetivos del Curso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8100392" cy="4248472"/>
          </a:xfrm>
        </p:spPr>
        <p:txBody>
          <a:bodyPr/>
          <a:lstStyle/>
          <a:p>
            <a:pPr marL="0" indent="0">
              <a:buNone/>
            </a:pPr>
            <a:r>
              <a:rPr lang="es-ES_tradnl" sz="2800" b="1" dirty="0" smtClean="0">
                <a:solidFill>
                  <a:schemeClr val="bg1"/>
                </a:solidFill>
              </a:rPr>
              <a:t>Objetivos </a:t>
            </a:r>
            <a:r>
              <a:rPr lang="es-ES_tradnl" sz="2800" b="1" dirty="0">
                <a:solidFill>
                  <a:schemeClr val="bg1"/>
                </a:solidFill>
              </a:rPr>
              <a:t>de </a:t>
            </a:r>
            <a:r>
              <a:rPr lang="es-ES_tradnl" sz="2800" b="1" dirty="0" smtClean="0">
                <a:solidFill>
                  <a:schemeClr val="bg1"/>
                </a:solidFill>
              </a:rPr>
              <a:t>las sesiones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ES_tradnl" sz="2600" dirty="0" smtClean="0">
                <a:solidFill>
                  <a:schemeClr val="bg1"/>
                </a:solidFill>
              </a:rPr>
              <a:t>Entender la utilidad de incorporar perspectivas de atención especializada para personas objeto de trata</a:t>
            </a:r>
            <a:endParaRPr lang="en-US" sz="2600" dirty="0">
              <a:solidFill>
                <a:schemeClr val="bg1"/>
              </a:solidFill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ES_tradnl" sz="2600" dirty="0">
                <a:solidFill>
                  <a:schemeClr val="bg1"/>
                </a:solidFill>
              </a:rPr>
              <a:t>Identificar las posibilidades y limitaciones de la función de los proveedores de atención de salud  </a:t>
            </a:r>
            <a:endParaRPr lang="en-US" sz="2600" dirty="0">
              <a:solidFill>
                <a:schemeClr val="bg1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GB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4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11115" y="4365104"/>
            <a:ext cx="7125113" cy="100811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3600" b="1" dirty="0">
                <a:latin typeface="Antique Olive" pitchFamily="34" charset="0"/>
              </a:rPr>
              <a:t>Capacitación principal</a:t>
            </a:r>
          </a:p>
          <a:p>
            <a:pPr algn="ctr"/>
            <a:r>
              <a:rPr lang="es-ES" sz="2400" dirty="0" smtClean="0">
                <a:latin typeface="Antique Olive" pitchFamily="34" charset="0"/>
              </a:rPr>
              <a:t>Atención informada en caso de trauma</a:t>
            </a:r>
            <a:endParaRPr lang="es-ES" sz="2400" i="1" dirty="0">
              <a:latin typeface="Antique Olive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5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0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09442" y="620688"/>
            <a:ext cx="7125113" cy="92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600" b="1" dirty="0" smtClean="0">
                <a:latin typeface="Antique Olive" pitchFamily="34" charset="0"/>
              </a:rPr>
              <a:t>Objetivos de la Sesión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600" y="1916832"/>
            <a:ext cx="7488832" cy="40324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s-AR" sz="2600" b="1" dirty="0"/>
              <a:t>Reconocer algunas características clave de una atención informada en caso de </a:t>
            </a:r>
            <a:r>
              <a:rPr lang="es-AR" sz="2600" b="1" dirty="0" smtClean="0"/>
              <a:t>trauma</a:t>
            </a:r>
          </a:p>
          <a:p>
            <a:pPr marL="457200" lvl="1" indent="0" algn="ctr">
              <a:spcBef>
                <a:spcPts val="0"/>
              </a:spcBef>
              <a:buClr>
                <a:schemeClr val="tx1"/>
              </a:buClr>
              <a:buNone/>
            </a:pPr>
            <a:endParaRPr lang="es-AR" sz="1000" b="1" dirty="0"/>
          </a:p>
          <a:p>
            <a:pPr marL="457200" lvl="1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s-AR" sz="2600" b="1" dirty="0"/>
              <a:t>Conocer las técnicas de seguridad para el proveedor de atención de salud y el </a:t>
            </a:r>
            <a:r>
              <a:rPr lang="es-AR" sz="2600" b="1" dirty="0" smtClean="0"/>
              <a:t>paciente</a:t>
            </a:r>
          </a:p>
          <a:p>
            <a:pPr marL="457200" lvl="1" indent="0" algn="ctr">
              <a:spcBef>
                <a:spcPts val="0"/>
              </a:spcBef>
              <a:buClr>
                <a:schemeClr val="tx1"/>
              </a:buClr>
              <a:buNone/>
            </a:pPr>
            <a:endParaRPr lang="es-AR" sz="1000" b="1" dirty="0"/>
          </a:p>
          <a:p>
            <a:pPr marL="457200" lvl="1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s-ES_tradnl" sz="2600" b="1" dirty="0" smtClean="0"/>
              <a:t>Entender </a:t>
            </a:r>
            <a:r>
              <a:rPr lang="es-ES_tradnl" sz="2600" b="1" dirty="0"/>
              <a:t>la utilidad de incorporar perspectivas de atención especializada para personas objeto de trata</a:t>
            </a:r>
            <a:endParaRPr lang="en-US" sz="2600" b="1" dirty="0"/>
          </a:p>
          <a:p>
            <a:pPr marL="0" indent="0" algn="ctr">
              <a:buNone/>
            </a:pPr>
            <a:endParaRPr lang="es-ES" sz="2800" b="1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BA49FC-4A18-4F5A-89CC-993EA3B65FD0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6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2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410067" y="1321779"/>
            <a:ext cx="6474301" cy="405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 smtClean="0"/>
              <a:t>	</a:t>
            </a:r>
            <a:endParaRPr lang="en-US" sz="2800" dirty="0" smtClean="0">
              <a:latin typeface="Antique Olive" pitchFamily="34" charset="0"/>
            </a:endParaRPr>
          </a:p>
          <a:p>
            <a:pPr algn="ctr">
              <a:buFontTx/>
              <a:buNone/>
            </a:pPr>
            <a:r>
              <a:rPr lang="es-ES" sz="2800" dirty="0">
                <a:latin typeface="Antique Olive" pitchFamily="34" charset="0"/>
              </a:rPr>
              <a:t>“Los trabajadores de salud deben de limitarse a diagnosticar los problemas médicos del paciente y no preguntarles sobre situaciones de explotación o trata de </a:t>
            </a:r>
            <a:r>
              <a:rPr lang="es-ES" sz="2800" dirty="0" smtClean="0">
                <a:latin typeface="Antique Olive" pitchFamily="34" charset="0"/>
              </a:rPr>
              <a:t>personas.”</a:t>
            </a:r>
            <a:endParaRPr lang="en-US" sz="2800" dirty="0" smtClean="0">
              <a:latin typeface="Antique Olive" pitchFamily="34" charset="0"/>
            </a:endParaRPr>
          </a:p>
          <a:p>
            <a:pPr>
              <a:buFontTx/>
              <a:buNone/>
            </a:pPr>
            <a:endParaRPr lang="en-GB" sz="2800" dirty="0" smtClean="0">
              <a:latin typeface="Antique Olive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7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5656" y="2465784"/>
            <a:ext cx="6912768" cy="2763416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s-ES" sz="2400" dirty="0" smtClean="0"/>
              <a:t>La </a:t>
            </a:r>
            <a:r>
              <a:rPr lang="es-ES" sz="2400" dirty="0"/>
              <a:t>trata, como otras formas de violencia, es un problema de </a:t>
            </a:r>
            <a:r>
              <a:rPr lang="es-ES" sz="2400" dirty="0" smtClean="0"/>
              <a:t>salud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s-ES" sz="2400" dirty="0" smtClean="0"/>
              <a:t>Es </a:t>
            </a:r>
            <a:r>
              <a:rPr lang="es-ES" sz="2400" dirty="0"/>
              <a:t>parte de una examinación de </a:t>
            </a:r>
            <a:r>
              <a:rPr lang="es-ES" sz="2400" dirty="0" smtClean="0"/>
              <a:t>salud</a:t>
            </a:r>
            <a:endParaRPr lang="es-ES" sz="24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s-ES" sz="2400" dirty="0" smtClean="0"/>
              <a:t>Se </a:t>
            </a:r>
            <a:r>
              <a:rPr lang="es-ES" sz="2400" dirty="0"/>
              <a:t>debe de realizar en un encuentro </a:t>
            </a:r>
            <a:r>
              <a:rPr lang="es-ES" sz="2400" dirty="0" smtClean="0"/>
              <a:t>clínico</a:t>
            </a:r>
            <a:endParaRPr lang="es-ES" sz="2400" dirty="0"/>
          </a:p>
          <a:p>
            <a:pPr>
              <a:buFontTx/>
              <a:buNone/>
              <a:defRPr/>
            </a:pPr>
            <a:endParaRPr lang="en-GB" dirty="0" smtClean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183043" y="551582"/>
            <a:ext cx="67733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3200" b="1" dirty="0">
                <a:latin typeface="Antique Olive" pitchFamily="34" charset="0"/>
              </a:rPr>
              <a:t>La trata de personas es un problema de salud</a:t>
            </a:r>
            <a:endParaRPr lang="en-GB" sz="3200" b="1" dirty="0">
              <a:latin typeface="Antique Olive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ar-SA" sz="1600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8</a:t>
            </a:fld>
            <a:endParaRPr lang="en-US" sz="16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1013552" y="718592"/>
            <a:ext cx="7158848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b="1" dirty="0">
                <a:latin typeface="Antique Olive" pitchFamily="34" charset="0"/>
              </a:rPr>
              <a:t>¿</a:t>
            </a:r>
            <a:r>
              <a:rPr lang="es-ES" b="1" dirty="0" smtClean="0">
                <a:latin typeface="Antique Olive" pitchFamily="34" charset="0"/>
              </a:rPr>
              <a:t>Qué es la atención informada en caso de trauma?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864096" y="1844824"/>
            <a:ext cx="8244408" cy="45559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s-ES" sz="2400" b="1" dirty="0" smtClean="0"/>
              <a:t>Significa: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s-ES" sz="2000" dirty="0" smtClean="0"/>
              <a:t>Reconocer  fuera y en su clínica, durante la consulta, que el paciente sufrió violencia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s-ES" sz="2000" dirty="0" smtClean="0"/>
              <a:t>Aprender y aceptar los efectos de eventos traumatizantes sobre la actitud, comportamiento y percepciones de la persona sobre su cuerpo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s-ES" sz="2000" dirty="0" smtClean="0"/>
              <a:t>Dar tiempo y crear un espacio para que los individuos se sientan cómodos expresando sus eventos traumáticos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s-ES" sz="2000" dirty="0" smtClean="0"/>
              <a:t>Asistir de manera segura y sensible a la persona que ha sufrido de violencia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s-ES" sz="2000" dirty="0" smtClean="0"/>
              <a:t>Estar preparados para dar referencias a otros servicios médicos o no-médicos</a:t>
            </a:r>
            <a:endParaRPr lang="es-E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818" y="6492875"/>
            <a:ext cx="6082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19014-9673-4D6F-A1AC-8D9F3011A97C}" type="slidenum">
              <a:rPr lang="es-E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1" hangingPunct="1"/>
              <a:t>9</a:t>
            </a:fld>
            <a:endParaRPr lang="es-ES" sz="1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99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769</TotalTime>
  <Words>826</Words>
  <Application>Microsoft Office PowerPoint</Application>
  <PresentationFormat>On-screen Show (4:3)</PresentationFormat>
  <Paragraphs>131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Summer</vt:lpstr>
      <vt:lpstr>PowerPoint Presentation</vt:lpstr>
      <vt:lpstr>Objetivos del Curso</vt:lpstr>
      <vt:lpstr>Objetivos del Curso</vt:lpstr>
      <vt:lpstr>Objetivos del Curso</vt:lpstr>
      <vt:lpstr>PowerPoint Presentation</vt:lpstr>
      <vt:lpstr>Objetivos de la Sesión</vt:lpstr>
      <vt:lpstr>PowerPoint Presentation</vt:lpstr>
      <vt:lpstr>PowerPoint Presentation</vt:lpstr>
      <vt:lpstr>¿Qué es la atención informada en caso de trauma?</vt:lpstr>
      <vt:lpstr>PowerPoint Presentation</vt:lpstr>
      <vt:lpstr>PowerPoint Presentation</vt:lpstr>
      <vt:lpstr>Reconozca el trauma pasado en su enfoque clínico</vt:lpstr>
      <vt:lpstr>PowerPoint Presentation</vt:lpstr>
      <vt:lpstr>Un espacio clínico ‘seguro’ para discusiones y revelaciones</vt:lpstr>
      <vt:lpstr>Un espacio clínico ‘seguro’ para discusiones y revelaciones</vt:lpstr>
      <vt:lpstr>Toma de decisiones</vt:lpstr>
      <vt:lpstr>Toma de decisiones</vt:lpstr>
      <vt:lpstr>Toma de decisiones</vt:lpstr>
      <vt:lpstr>Seguridad del paciente</vt:lpstr>
      <vt:lpstr>Seguridad del proveedor</vt:lpstr>
      <vt:lpstr>Consentimiento informado</vt:lpstr>
      <vt:lpstr>Consentimiento informado</vt:lpstr>
      <vt:lpstr>Conclusiones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Caring for Trafficked Persons</dc:title>
  <dc:creator>BORLAND Rosilyne</dc:creator>
  <cp:lastModifiedBy>BORLAND Rosilyne</cp:lastModifiedBy>
  <cp:revision>98</cp:revision>
  <dcterms:created xsi:type="dcterms:W3CDTF">2012-05-17T16:24:19Z</dcterms:created>
  <dcterms:modified xsi:type="dcterms:W3CDTF">2013-02-22T13:42:35Z</dcterms:modified>
</cp:coreProperties>
</file>