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</p:sldMasterIdLst>
  <p:notesMasterIdLst>
    <p:notesMasterId r:id="rId23"/>
  </p:notesMasterIdLst>
  <p:sldIdLst>
    <p:sldId id="258" r:id="rId3"/>
    <p:sldId id="390" r:id="rId4"/>
    <p:sldId id="260" r:id="rId5"/>
    <p:sldId id="320" r:id="rId6"/>
    <p:sldId id="382" r:id="rId7"/>
    <p:sldId id="383" r:id="rId8"/>
    <p:sldId id="385" r:id="rId9"/>
    <p:sldId id="370" r:id="rId10"/>
    <p:sldId id="386" r:id="rId11"/>
    <p:sldId id="372" r:id="rId12"/>
    <p:sldId id="387" r:id="rId13"/>
    <p:sldId id="388" r:id="rId14"/>
    <p:sldId id="376" r:id="rId15"/>
    <p:sldId id="377" r:id="rId16"/>
    <p:sldId id="389" r:id="rId17"/>
    <p:sldId id="380" r:id="rId18"/>
    <p:sldId id="381" r:id="rId19"/>
    <p:sldId id="348" r:id="rId20"/>
    <p:sldId id="384" r:id="rId21"/>
    <p:sldId id="280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8816" autoAdjust="0"/>
  </p:normalViewPr>
  <p:slideViewPr>
    <p:cSldViewPr>
      <p:cViewPr varScale="1">
        <p:scale>
          <a:sx n="88" d="100"/>
          <a:sy n="88" d="100"/>
        </p:scale>
        <p:origin x="-186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B5BD7-80A5-4E2A-A5D7-EBCAC32C0ED8}" type="doc">
      <dgm:prSet loTypeId="urn:microsoft.com/office/officeart/2005/8/layout/chevron2" loCatId="process" qsTypeId="urn:microsoft.com/office/officeart/2005/8/quickstyle/simple1#2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C19ECB6B-9AF9-4423-847F-B315B724F39B}">
      <dgm:prSet phldrT="[Text]" custT="1"/>
      <dgm:spPr/>
      <dgm:t>
        <a:bodyPr/>
        <a:lstStyle/>
        <a:p>
          <a:endParaRPr lang="en-US" sz="2200" b="1" dirty="0" smtClean="0">
            <a:latin typeface="Antique Olive" pitchFamily="34" charset="0"/>
          </a:endParaRPr>
        </a:p>
        <a:p>
          <a:pPr rtl="1"/>
          <a:r>
            <a:rPr lang="ar-EG" sz="2200" b="1" dirty="0" smtClean="0">
              <a:latin typeface="Antique Olive" pitchFamily="34" charset="0"/>
            </a:rPr>
            <a:t>الصحة</a:t>
          </a:r>
          <a:endParaRPr lang="es-ES" sz="2200" b="1" dirty="0">
            <a:latin typeface="Antique Olive" pitchFamily="34" charset="0"/>
          </a:endParaRPr>
        </a:p>
      </dgm:t>
    </dgm:pt>
    <dgm:pt modelId="{35A4EB1A-7439-4594-B5F5-86C14D8AA793}" type="parTrans" cxnId="{444CC575-FFA7-41AE-8637-36A82068C222}">
      <dgm:prSet/>
      <dgm:spPr/>
      <dgm:t>
        <a:bodyPr/>
        <a:lstStyle/>
        <a:p>
          <a:endParaRPr lang="es-ES"/>
        </a:p>
      </dgm:t>
    </dgm:pt>
    <dgm:pt modelId="{D92E923D-A8A7-4D5D-A0A5-0C8860DE2F1F}" type="sibTrans" cxnId="{444CC575-FFA7-41AE-8637-36A82068C222}">
      <dgm:prSet/>
      <dgm:spPr/>
      <dgm:t>
        <a:bodyPr/>
        <a:lstStyle/>
        <a:p>
          <a:endParaRPr lang="es-ES"/>
        </a:p>
      </dgm:t>
    </dgm:pt>
    <dgm:pt modelId="{D023015C-B099-4259-8BEA-6C059855DD0B}">
      <dgm:prSet phldrT="[Text]" custT="1"/>
      <dgm:spPr/>
      <dgm:t>
        <a:bodyPr/>
        <a:lstStyle/>
        <a:p>
          <a:endParaRPr lang="en-US" sz="2200" b="1" dirty="0" smtClean="0">
            <a:latin typeface="Antique Olive" pitchFamily="34" charset="0"/>
          </a:endParaRPr>
        </a:p>
        <a:p>
          <a:pPr rtl="1"/>
          <a:r>
            <a:rPr lang="ar-EG" sz="2200" b="1" dirty="0" smtClean="0">
              <a:latin typeface="Antique Olive" pitchFamily="34" charset="0"/>
            </a:rPr>
            <a:t>السياق</a:t>
          </a:r>
          <a:endParaRPr lang="es-ES" sz="2200" b="1" dirty="0">
            <a:latin typeface="Antique Olive" pitchFamily="34" charset="0"/>
          </a:endParaRPr>
        </a:p>
      </dgm:t>
    </dgm:pt>
    <dgm:pt modelId="{3BCE83A9-6534-4983-A1F6-4DE57DBAC16F}" type="parTrans" cxnId="{9D3D4C91-5A54-4B1E-8B1B-331BDB6825E8}">
      <dgm:prSet/>
      <dgm:spPr/>
      <dgm:t>
        <a:bodyPr/>
        <a:lstStyle/>
        <a:p>
          <a:endParaRPr lang="es-ES"/>
        </a:p>
      </dgm:t>
    </dgm:pt>
    <dgm:pt modelId="{E273FE31-880A-4164-8612-8CC6F0D7395F}" type="sibTrans" cxnId="{9D3D4C91-5A54-4B1E-8B1B-331BDB6825E8}">
      <dgm:prSet/>
      <dgm:spPr/>
      <dgm:t>
        <a:bodyPr/>
        <a:lstStyle/>
        <a:p>
          <a:endParaRPr lang="es-ES"/>
        </a:p>
      </dgm:t>
    </dgm:pt>
    <dgm:pt modelId="{8B636F98-B490-4239-8C0A-879FC8A684F9}">
      <dgm:prSet phldrT="[Text]" custT="1"/>
      <dgm:spPr/>
      <dgm:t>
        <a:bodyPr/>
        <a:lstStyle/>
        <a:p>
          <a:pPr marL="171450" indent="0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1400" dirty="0">
            <a:latin typeface="Antique Olive" pitchFamily="34" charset="0"/>
          </a:endParaRPr>
        </a:p>
      </dgm:t>
    </dgm:pt>
    <dgm:pt modelId="{DCF3BD2E-28DA-4BA6-877D-4B5FAD80BC44}" type="parTrans" cxnId="{72C91A1E-B974-48A9-9BBD-818C60FA84ED}">
      <dgm:prSet/>
      <dgm:spPr/>
      <dgm:t>
        <a:bodyPr/>
        <a:lstStyle/>
        <a:p>
          <a:endParaRPr lang="es-ES"/>
        </a:p>
      </dgm:t>
    </dgm:pt>
    <dgm:pt modelId="{6561AB30-D465-4435-A01B-4BCE74ACA066}" type="sibTrans" cxnId="{72C91A1E-B974-48A9-9BBD-818C60FA84ED}">
      <dgm:prSet/>
      <dgm:spPr/>
      <dgm:t>
        <a:bodyPr/>
        <a:lstStyle/>
        <a:p>
          <a:endParaRPr lang="es-ES"/>
        </a:p>
      </dgm:t>
    </dgm:pt>
    <dgm:pt modelId="{AAC7F9FA-0F7D-4079-9263-219C84342E09}">
      <dgm:prSet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سبقت له الهجرة محليًا أو دوليًا (مثال: لا يعرف اللغة المحلية)</a:t>
          </a:r>
          <a:endParaRPr lang="es-ES" sz="1600" b="0" dirty="0">
            <a:latin typeface="Antique Olive" pitchFamily="34" charset="0"/>
          </a:endParaRPr>
        </a:p>
      </dgm:t>
    </dgm:pt>
    <dgm:pt modelId="{37F9D7D8-522A-4C90-841C-F4E84671F8F7}" type="parTrans" cxnId="{0C7EA354-DA8B-4101-8023-B5EC0048BF83}">
      <dgm:prSet/>
      <dgm:spPr/>
      <dgm:t>
        <a:bodyPr/>
        <a:lstStyle/>
        <a:p>
          <a:endParaRPr lang="es-ES"/>
        </a:p>
      </dgm:t>
    </dgm:pt>
    <dgm:pt modelId="{F17A9C10-FCC8-41C5-A652-1953657C3D9D}" type="sibTrans" cxnId="{0C7EA354-DA8B-4101-8023-B5EC0048BF83}">
      <dgm:prSet/>
      <dgm:spPr/>
      <dgm:t>
        <a:bodyPr/>
        <a:lstStyle/>
        <a:p>
          <a:endParaRPr lang="es-ES"/>
        </a:p>
      </dgm:t>
    </dgm:pt>
    <dgm:pt modelId="{27D46052-580A-4CC6-8F2D-76762CB42D29}">
      <dgm:prSet phldrT="[Text]"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أعراض التعرض للأذى (جسدية، نفسية)</a:t>
          </a:r>
          <a:endParaRPr lang="es-ES" sz="1600" b="0" dirty="0">
            <a:latin typeface="Antique Olive" pitchFamily="34" charset="0"/>
          </a:endParaRPr>
        </a:p>
      </dgm:t>
    </dgm:pt>
    <dgm:pt modelId="{7989DAA4-95B2-4DF1-8A54-53FBF73EA94A}" type="parTrans" cxnId="{B8895008-BC9B-458D-B3D3-3F8FF78885B2}">
      <dgm:prSet/>
      <dgm:spPr/>
      <dgm:t>
        <a:bodyPr/>
        <a:lstStyle/>
        <a:p>
          <a:endParaRPr lang="en-US"/>
        </a:p>
      </dgm:t>
    </dgm:pt>
    <dgm:pt modelId="{DFE92BAE-1535-4476-BFB9-F5625D82872E}" type="sibTrans" cxnId="{B8895008-BC9B-458D-B3D3-3F8FF78885B2}">
      <dgm:prSet/>
      <dgm:spPr/>
      <dgm:t>
        <a:bodyPr/>
        <a:lstStyle/>
        <a:p>
          <a:endParaRPr lang="en-US"/>
        </a:p>
      </dgm:t>
    </dgm:pt>
    <dgm:pt modelId="{A796BDC1-10AD-4494-B608-75B5FA691F05}">
      <dgm:prSet phldrT="[Text]"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الأمراض أو الإصابات المرتبطة بظروف المعيشة وأحوال العمل المتدنية</a:t>
          </a:r>
          <a:endParaRPr lang="es-ES" sz="1600" b="0" dirty="0">
            <a:latin typeface="Antique Olive" pitchFamily="34" charset="0"/>
          </a:endParaRPr>
        </a:p>
      </dgm:t>
    </dgm:pt>
    <dgm:pt modelId="{F0E85566-5304-4346-B39B-10BB2D96BD1B}" type="parTrans" cxnId="{87A85FE2-F7FB-4B21-97AA-9C6583E4477B}">
      <dgm:prSet/>
      <dgm:spPr/>
      <dgm:t>
        <a:bodyPr/>
        <a:lstStyle/>
        <a:p>
          <a:endParaRPr lang="en-US"/>
        </a:p>
      </dgm:t>
    </dgm:pt>
    <dgm:pt modelId="{F4AC7555-1AC6-4466-A0D6-E032B1A81716}" type="sibTrans" cxnId="{87A85FE2-F7FB-4B21-97AA-9C6583E4477B}">
      <dgm:prSet/>
      <dgm:spPr/>
      <dgm:t>
        <a:bodyPr/>
        <a:lstStyle/>
        <a:p>
          <a:endParaRPr lang="en-US"/>
        </a:p>
      </dgm:t>
    </dgm:pt>
    <dgm:pt modelId="{8E85448C-DB79-43B6-B49C-871486FDCA44}">
      <dgm:prSet phldrT="[Text]"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ظهور علامات الخوف والشك على الشخص</a:t>
          </a:r>
          <a:endParaRPr lang="es-ES" sz="1600" b="0" dirty="0">
            <a:latin typeface="Antique Olive" pitchFamily="34" charset="0"/>
          </a:endParaRPr>
        </a:p>
      </dgm:t>
    </dgm:pt>
    <dgm:pt modelId="{ECDAA641-6EAD-4F7F-A89B-E1A3C85D3745}" type="parTrans" cxnId="{F534923C-7931-468D-954E-B20F425D7347}">
      <dgm:prSet/>
      <dgm:spPr/>
      <dgm:t>
        <a:bodyPr/>
        <a:lstStyle/>
        <a:p>
          <a:endParaRPr lang="en-US"/>
        </a:p>
      </dgm:t>
    </dgm:pt>
    <dgm:pt modelId="{64166CCC-36B0-4D16-958C-26190FEEBFD5}" type="sibTrans" cxnId="{F534923C-7931-468D-954E-B20F425D7347}">
      <dgm:prSet/>
      <dgm:spPr/>
      <dgm:t>
        <a:bodyPr/>
        <a:lstStyle/>
        <a:p>
          <a:endParaRPr lang="en-US"/>
        </a:p>
      </dgm:t>
    </dgm:pt>
    <dgm:pt modelId="{A239BAF6-6F2E-4137-A7E7-72EF4A015019}">
      <dgm:prSet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يأتي بصحبة مرافق ”حارس“</a:t>
          </a:r>
          <a:endParaRPr lang="es-ES" sz="1600" b="0" dirty="0">
            <a:latin typeface="Antique Olive" pitchFamily="34" charset="0"/>
          </a:endParaRPr>
        </a:p>
      </dgm:t>
    </dgm:pt>
    <dgm:pt modelId="{BB94F755-B6A3-4652-BE81-AAB2A1293494}" type="parTrans" cxnId="{A483DCDD-8E4F-4450-AD2F-35CBA4487955}">
      <dgm:prSet/>
      <dgm:spPr/>
      <dgm:t>
        <a:bodyPr/>
        <a:lstStyle/>
        <a:p>
          <a:endParaRPr lang="en-US"/>
        </a:p>
      </dgm:t>
    </dgm:pt>
    <dgm:pt modelId="{FAE06BE9-FB52-4627-A87C-A9FE3CE19187}" type="sibTrans" cxnId="{A483DCDD-8E4F-4450-AD2F-35CBA4487955}">
      <dgm:prSet/>
      <dgm:spPr/>
      <dgm:t>
        <a:bodyPr/>
        <a:lstStyle/>
        <a:p>
          <a:endParaRPr lang="en-US"/>
        </a:p>
      </dgm:t>
    </dgm:pt>
    <dgm:pt modelId="{08278DF1-C938-4E80-B987-3673CA2210B1}">
      <dgm:prSet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لا يعرف مكانه على وجه التحديد أو لا يستطيع شرح الكيفية التي وصل بها</a:t>
          </a:r>
          <a:endParaRPr lang="es-ES" sz="1600" b="0" dirty="0">
            <a:latin typeface="Antique Olive" pitchFamily="34" charset="0"/>
          </a:endParaRPr>
        </a:p>
      </dgm:t>
    </dgm:pt>
    <dgm:pt modelId="{D7A457AF-9583-42E1-A9B0-670285D7B840}" type="parTrans" cxnId="{9A49543A-F6E4-49DE-9E06-14C6159E54D0}">
      <dgm:prSet/>
      <dgm:spPr/>
      <dgm:t>
        <a:bodyPr/>
        <a:lstStyle/>
        <a:p>
          <a:endParaRPr lang="en-US"/>
        </a:p>
      </dgm:t>
    </dgm:pt>
    <dgm:pt modelId="{4793F774-CE0F-4AFE-BCCF-8B3276F42942}" type="sibTrans" cxnId="{9A49543A-F6E4-49DE-9E06-14C6159E54D0}">
      <dgm:prSet/>
      <dgm:spPr/>
      <dgm:t>
        <a:bodyPr/>
        <a:lstStyle/>
        <a:p>
          <a:endParaRPr lang="en-US"/>
        </a:p>
      </dgm:t>
    </dgm:pt>
    <dgm:pt modelId="{52E1CC38-1827-4625-A905-EF376934C0BF}">
      <dgm:prSet custT="1"/>
      <dgm:spPr/>
      <dgm:t>
        <a:bodyPr/>
        <a:lstStyle/>
        <a:p>
          <a:pPr rtl="1"/>
          <a:r>
            <a:rPr lang="ar-EG" sz="1600" b="0" dirty="0" smtClean="0">
              <a:latin typeface="Antique Olive" pitchFamily="34" charset="0"/>
            </a:rPr>
            <a:t>أحد القطاعات أو الأنشطة التي ترتبط عادة بالاستغلال أو الإتجار في هذه الدولة</a:t>
          </a:r>
          <a:endParaRPr lang="es-ES" sz="1600" b="0" dirty="0">
            <a:latin typeface="Antique Olive" pitchFamily="34" charset="0"/>
          </a:endParaRPr>
        </a:p>
      </dgm:t>
    </dgm:pt>
    <dgm:pt modelId="{D4A2A0A4-48CB-48B5-ACCD-B02DC2353A2C}" type="sibTrans" cxnId="{7A30AAC1-97C3-481E-B628-808ACC1C00B4}">
      <dgm:prSet/>
      <dgm:spPr/>
      <dgm:t>
        <a:bodyPr/>
        <a:lstStyle/>
        <a:p>
          <a:endParaRPr lang="en-US"/>
        </a:p>
      </dgm:t>
    </dgm:pt>
    <dgm:pt modelId="{0A8CA2F1-FDD8-4E3D-9B72-9F1776D7D021}" type="parTrans" cxnId="{7A30AAC1-97C3-481E-B628-808ACC1C00B4}">
      <dgm:prSet/>
      <dgm:spPr/>
      <dgm:t>
        <a:bodyPr/>
        <a:lstStyle/>
        <a:p>
          <a:endParaRPr lang="en-US"/>
        </a:p>
      </dgm:t>
    </dgm:pt>
    <dgm:pt modelId="{2C373F4F-FD1D-40DF-B94D-7B460FBF57FA}" type="pres">
      <dgm:prSet presAssocID="{7FCB5BD7-80A5-4E2A-A5D7-EBCAC32C0ED8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4006A8-46CC-4C6A-BCED-2AF4EE2E5218}" type="pres">
      <dgm:prSet presAssocID="{C19ECB6B-9AF9-4423-847F-B315B724F39B}" presName="composite" presStyleCnt="0"/>
      <dgm:spPr/>
    </dgm:pt>
    <dgm:pt modelId="{F880C31F-64A8-40C2-8996-488DF5623A07}" type="pres">
      <dgm:prSet presAssocID="{C19ECB6B-9AF9-4423-847F-B315B724F39B}" presName="parentText" presStyleLbl="alignNode1" presStyleIdx="0" presStyleCnt="2" custScaleX="12552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C755AB-8F93-4851-BE31-0ED1C5990B6D}" type="pres">
      <dgm:prSet presAssocID="{C19ECB6B-9AF9-4423-847F-B315B724F39B}" presName="descendantText" presStyleLbl="alignAcc1" presStyleIdx="0" presStyleCnt="2" custScaleX="929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6D30D4-AABC-441A-A324-476F47AC821D}" type="pres">
      <dgm:prSet presAssocID="{D92E923D-A8A7-4D5D-A0A5-0C8860DE2F1F}" presName="sp" presStyleCnt="0"/>
      <dgm:spPr/>
    </dgm:pt>
    <dgm:pt modelId="{807DF436-137A-4AF8-B4AD-1DB58DA9A27C}" type="pres">
      <dgm:prSet presAssocID="{D023015C-B099-4259-8BEA-6C059855DD0B}" presName="composite" presStyleCnt="0"/>
      <dgm:spPr/>
    </dgm:pt>
    <dgm:pt modelId="{A7CE8068-390D-40ED-8B16-A64CFB0B6193}" type="pres">
      <dgm:prSet presAssocID="{D023015C-B099-4259-8BEA-6C059855DD0B}" presName="parentText" presStyleLbl="alignNode1" presStyleIdx="1" presStyleCnt="2" custScaleX="12552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90D4E5-BED6-4C70-A414-64FC0CA91056}" type="pres">
      <dgm:prSet presAssocID="{D023015C-B099-4259-8BEA-6C059855DD0B}" presName="descendantText" presStyleLbl="alignAcc1" presStyleIdx="1" presStyleCnt="2" custScaleX="92935" custScaleY="172858" custLinFactNeighborX="-270" custLinFactNeighborY="-68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E8A1142-41EC-4045-B9FD-AC4B06E2937C}" type="presOf" srcId="{A239BAF6-6F2E-4137-A7E7-72EF4A015019}" destId="{2690D4E5-BED6-4C70-A414-64FC0CA91056}" srcOrd="0" destOrd="2" presId="urn:microsoft.com/office/officeart/2005/8/layout/chevron2"/>
    <dgm:cxn modelId="{FE73EAC0-F439-4127-B9AC-88BC83B3312E}" type="presOf" srcId="{C19ECB6B-9AF9-4423-847F-B315B724F39B}" destId="{F880C31F-64A8-40C2-8996-488DF5623A07}" srcOrd="0" destOrd="0" presId="urn:microsoft.com/office/officeart/2005/8/layout/chevron2"/>
    <dgm:cxn modelId="{5F70420F-26AD-4A9B-BD01-979F2BFBF9ED}" type="presOf" srcId="{8E85448C-DB79-43B6-B49C-871486FDCA44}" destId="{E0C755AB-8F93-4851-BE31-0ED1C5990B6D}" srcOrd="0" destOrd="2" presId="urn:microsoft.com/office/officeart/2005/8/layout/chevron2"/>
    <dgm:cxn modelId="{9D3D4C91-5A54-4B1E-8B1B-331BDB6825E8}" srcId="{7FCB5BD7-80A5-4E2A-A5D7-EBCAC32C0ED8}" destId="{D023015C-B099-4259-8BEA-6C059855DD0B}" srcOrd="1" destOrd="0" parTransId="{3BCE83A9-6534-4983-A1F6-4DE57DBAC16F}" sibTransId="{E273FE31-880A-4164-8612-8CC6F0D7395F}"/>
    <dgm:cxn modelId="{87A85FE2-F7FB-4B21-97AA-9C6583E4477B}" srcId="{C19ECB6B-9AF9-4423-847F-B315B724F39B}" destId="{A796BDC1-10AD-4494-B608-75B5FA691F05}" srcOrd="1" destOrd="0" parTransId="{F0E85566-5304-4346-B39B-10BB2D96BD1B}" sibTransId="{F4AC7555-1AC6-4466-A0D6-E032B1A81716}"/>
    <dgm:cxn modelId="{7A30AAC1-97C3-481E-B628-808ACC1C00B4}" srcId="{D023015C-B099-4259-8BEA-6C059855DD0B}" destId="{52E1CC38-1827-4625-A905-EF376934C0BF}" srcOrd="1" destOrd="0" parTransId="{0A8CA2F1-FDD8-4E3D-9B72-9F1776D7D021}" sibTransId="{D4A2A0A4-48CB-48B5-ACCD-B02DC2353A2C}"/>
    <dgm:cxn modelId="{FB569E12-A800-409E-827F-2F3D87D01DF2}" type="presOf" srcId="{08278DF1-C938-4E80-B987-3673CA2210B1}" destId="{2690D4E5-BED6-4C70-A414-64FC0CA91056}" srcOrd="0" destOrd="4" presId="urn:microsoft.com/office/officeart/2005/8/layout/chevron2"/>
    <dgm:cxn modelId="{B6352353-9D63-4E66-BEEA-2FDABD85A17B}" type="presOf" srcId="{27D46052-580A-4CC6-8F2D-76762CB42D29}" destId="{E0C755AB-8F93-4851-BE31-0ED1C5990B6D}" srcOrd="0" destOrd="0" presId="urn:microsoft.com/office/officeart/2005/8/layout/chevron2"/>
    <dgm:cxn modelId="{183E9B0F-E553-41AA-882D-F71251E843BE}" type="presOf" srcId="{AAC7F9FA-0F7D-4079-9263-219C84342E09}" destId="{2690D4E5-BED6-4C70-A414-64FC0CA91056}" srcOrd="0" destOrd="3" presId="urn:microsoft.com/office/officeart/2005/8/layout/chevron2"/>
    <dgm:cxn modelId="{46092FD1-B8AB-42C2-814C-708A6FA69A4E}" type="presOf" srcId="{8B636F98-B490-4239-8C0A-879FC8A684F9}" destId="{2690D4E5-BED6-4C70-A414-64FC0CA91056}" srcOrd="0" destOrd="0" presId="urn:microsoft.com/office/officeart/2005/8/layout/chevron2"/>
    <dgm:cxn modelId="{24231702-94C6-4CE5-B31B-BB0B58343AC0}" type="presOf" srcId="{D023015C-B099-4259-8BEA-6C059855DD0B}" destId="{A7CE8068-390D-40ED-8B16-A64CFB0B6193}" srcOrd="0" destOrd="0" presId="urn:microsoft.com/office/officeart/2005/8/layout/chevron2"/>
    <dgm:cxn modelId="{7161E763-4860-4F3D-B998-1821CDD4FC5B}" type="presOf" srcId="{A796BDC1-10AD-4494-B608-75B5FA691F05}" destId="{E0C755AB-8F93-4851-BE31-0ED1C5990B6D}" srcOrd="0" destOrd="1" presId="urn:microsoft.com/office/officeart/2005/8/layout/chevron2"/>
    <dgm:cxn modelId="{9A49543A-F6E4-49DE-9E06-14C6159E54D0}" srcId="{D023015C-B099-4259-8BEA-6C059855DD0B}" destId="{08278DF1-C938-4E80-B987-3673CA2210B1}" srcOrd="4" destOrd="0" parTransId="{D7A457AF-9583-42E1-A9B0-670285D7B840}" sibTransId="{4793F774-CE0F-4AFE-BCCF-8B3276F42942}"/>
    <dgm:cxn modelId="{A483DCDD-8E4F-4450-AD2F-35CBA4487955}" srcId="{D023015C-B099-4259-8BEA-6C059855DD0B}" destId="{A239BAF6-6F2E-4137-A7E7-72EF4A015019}" srcOrd="2" destOrd="0" parTransId="{BB94F755-B6A3-4652-BE81-AAB2A1293494}" sibTransId="{FAE06BE9-FB52-4627-A87C-A9FE3CE19187}"/>
    <dgm:cxn modelId="{06FD2A3B-647C-4C01-941A-B55D6BB8EC1F}" type="presOf" srcId="{52E1CC38-1827-4625-A905-EF376934C0BF}" destId="{2690D4E5-BED6-4C70-A414-64FC0CA91056}" srcOrd="0" destOrd="1" presId="urn:microsoft.com/office/officeart/2005/8/layout/chevron2"/>
    <dgm:cxn modelId="{F534923C-7931-468D-954E-B20F425D7347}" srcId="{C19ECB6B-9AF9-4423-847F-B315B724F39B}" destId="{8E85448C-DB79-43B6-B49C-871486FDCA44}" srcOrd="2" destOrd="0" parTransId="{ECDAA641-6EAD-4F7F-A89B-E1A3C85D3745}" sibTransId="{64166CCC-36B0-4D16-958C-26190FEEBFD5}"/>
    <dgm:cxn modelId="{0C7EA354-DA8B-4101-8023-B5EC0048BF83}" srcId="{D023015C-B099-4259-8BEA-6C059855DD0B}" destId="{AAC7F9FA-0F7D-4079-9263-219C84342E09}" srcOrd="3" destOrd="0" parTransId="{37F9D7D8-522A-4C90-841C-F4E84671F8F7}" sibTransId="{F17A9C10-FCC8-41C5-A652-1953657C3D9D}"/>
    <dgm:cxn modelId="{9F7E36B7-04BE-4EBC-8850-C9E6C5A49C9D}" type="presOf" srcId="{7FCB5BD7-80A5-4E2A-A5D7-EBCAC32C0ED8}" destId="{2C373F4F-FD1D-40DF-B94D-7B460FBF57FA}" srcOrd="0" destOrd="0" presId="urn:microsoft.com/office/officeart/2005/8/layout/chevron2"/>
    <dgm:cxn modelId="{72C91A1E-B974-48A9-9BBD-818C60FA84ED}" srcId="{D023015C-B099-4259-8BEA-6C059855DD0B}" destId="{8B636F98-B490-4239-8C0A-879FC8A684F9}" srcOrd="0" destOrd="0" parTransId="{DCF3BD2E-28DA-4BA6-877D-4B5FAD80BC44}" sibTransId="{6561AB30-D465-4435-A01B-4BCE74ACA066}"/>
    <dgm:cxn modelId="{444CC575-FFA7-41AE-8637-36A82068C222}" srcId="{7FCB5BD7-80A5-4E2A-A5D7-EBCAC32C0ED8}" destId="{C19ECB6B-9AF9-4423-847F-B315B724F39B}" srcOrd="0" destOrd="0" parTransId="{35A4EB1A-7439-4594-B5F5-86C14D8AA793}" sibTransId="{D92E923D-A8A7-4D5D-A0A5-0C8860DE2F1F}"/>
    <dgm:cxn modelId="{B8895008-BC9B-458D-B3D3-3F8FF78885B2}" srcId="{C19ECB6B-9AF9-4423-847F-B315B724F39B}" destId="{27D46052-580A-4CC6-8F2D-76762CB42D29}" srcOrd="0" destOrd="0" parTransId="{7989DAA4-95B2-4DF1-8A54-53FBF73EA94A}" sibTransId="{DFE92BAE-1535-4476-BFB9-F5625D82872E}"/>
    <dgm:cxn modelId="{8C58778F-F810-4483-BADB-5E18533B0FDE}" type="presParOf" srcId="{2C373F4F-FD1D-40DF-B94D-7B460FBF57FA}" destId="{C14006A8-46CC-4C6A-BCED-2AF4EE2E5218}" srcOrd="0" destOrd="0" presId="urn:microsoft.com/office/officeart/2005/8/layout/chevron2"/>
    <dgm:cxn modelId="{81466AF1-09A6-45F0-B980-534ED6547BD6}" type="presParOf" srcId="{C14006A8-46CC-4C6A-BCED-2AF4EE2E5218}" destId="{F880C31F-64A8-40C2-8996-488DF5623A07}" srcOrd="0" destOrd="0" presId="urn:microsoft.com/office/officeart/2005/8/layout/chevron2"/>
    <dgm:cxn modelId="{32B38745-0E27-406A-BF55-B5703EC288FB}" type="presParOf" srcId="{C14006A8-46CC-4C6A-BCED-2AF4EE2E5218}" destId="{E0C755AB-8F93-4851-BE31-0ED1C5990B6D}" srcOrd="1" destOrd="0" presId="urn:microsoft.com/office/officeart/2005/8/layout/chevron2"/>
    <dgm:cxn modelId="{8EE904D8-C881-4435-940A-9B9A83E91EF4}" type="presParOf" srcId="{2C373F4F-FD1D-40DF-B94D-7B460FBF57FA}" destId="{736D30D4-AABC-441A-A324-476F47AC821D}" srcOrd="1" destOrd="0" presId="urn:microsoft.com/office/officeart/2005/8/layout/chevron2"/>
    <dgm:cxn modelId="{7E402D6E-E5D5-4838-AD5B-4486DCD09D3C}" type="presParOf" srcId="{2C373F4F-FD1D-40DF-B94D-7B460FBF57FA}" destId="{807DF436-137A-4AF8-B4AD-1DB58DA9A27C}" srcOrd="2" destOrd="0" presId="urn:microsoft.com/office/officeart/2005/8/layout/chevron2"/>
    <dgm:cxn modelId="{59DE0EB2-323C-4D2F-99E4-77976BF0ECC4}" type="presParOf" srcId="{807DF436-137A-4AF8-B4AD-1DB58DA9A27C}" destId="{A7CE8068-390D-40ED-8B16-A64CFB0B6193}" srcOrd="0" destOrd="0" presId="urn:microsoft.com/office/officeart/2005/8/layout/chevron2"/>
    <dgm:cxn modelId="{F3059DA4-4076-43BA-9509-6046C0B54CA0}" type="presParOf" srcId="{807DF436-137A-4AF8-B4AD-1DB58DA9A27C}" destId="{2690D4E5-BED6-4C70-A414-64FC0CA910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C31F-64A8-40C2-8996-488DF5623A07}">
      <dsp:nvSpPr>
        <dsp:cNvPr id="0" name=""/>
        <dsp:cNvSpPr/>
      </dsp:nvSpPr>
      <dsp:spPr>
        <a:xfrm rot="5400000">
          <a:off x="5458174" y="149768"/>
          <a:ext cx="2204328" cy="193684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 smtClean="0">
            <a:latin typeface="Antique Olive" pitchFamily="34" charset="0"/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b="1" kern="1200" dirty="0" smtClean="0">
              <a:latin typeface="Antique Olive" pitchFamily="34" charset="0"/>
            </a:rPr>
            <a:t>الصحة</a:t>
          </a:r>
          <a:endParaRPr lang="es-ES" sz="2200" b="1" kern="1200" dirty="0">
            <a:latin typeface="Antique Olive" pitchFamily="34" charset="0"/>
          </a:endParaRPr>
        </a:p>
      </dsp:txBody>
      <dsp:txXfrm rot="-5400000">
        <a:off x="5591917" y="984446"/>
        <a:ext cx="1936842" cy="267486"/>
      </dsp:txXfrm>
    </dsp:sp>
    <dsp:sp modelId="{E0C755AB-8F93-4851-BE31-0ED1C5990B6D}">
      <dsp:nvSpPr>
        <dsp:cNvPr id="0" name=""/>
        <dsp:cNvSpPr/>
      </dsp:nvSpPr>
      <dsp:spPr>
        <a:xfrm rot="16200000">
          <a:off x="2075475" y="-2052049"/>
          <a:ext cx="1433567" cy="556971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أعراض التعرض للأذى (جسدية، نفسية)</a:t>
          </a:r>
          <a:endParaRPr lang="es-ES" sz="1600" b="0" kern="1200" dirty="0">
            <a:latin typeface="Antique Olive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الأمراض أو الإصابات المرتبطة بظروف المعيشة وأحوال العمل المتدنية</a:t>
          </a:r>
          <a:endParaRPr lang="es-ES" sz="1600" b="0" kern="1200" dirty="0">
            <a:latin typeface="Antique Olive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ظهور علامات الخوف والشك على الشخص</a:t>
          </a:r>
          <a:endParaRPr lang="es-ES" sz="1600" b="0" kern="1200" dirty="0">
            <a:latin typeface="Antique Olive" pitchFamily="34" charset="0"/>
          </a:endParaRPr>
        </a:p>
      </dsp:txBody>
      <dsp:txXfrm rot="5400000">
        <a:off x="77382" y="86006"/>
        <a:ext cx="5499735" cy="1293605"/>
      </dsp:txXfrm>
    </dsp:sp>
    <dsp:sp modelId="{A7CE8068-390D-40ED-8B16-A64CFB0B6193}">
      <dsp:nvSpPr>
        <dsp:cNvPr id="0" name=""/>
        <dsp:cNvSpPr/>
      </dsp:nvSpPr>
      <dsp:spPr>
        <a:xfrm rot="5400000">
          <a:off x="5458174" y="2625462"/>
          <a:ext cx="2204328" cy="193684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 smtClean="0">
            <a:latin typeface="Antique Olive" pitchFamily="34" charset="0"/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b="1" kern="1200" dirty="0" smtClean="0">
              <a:latin typeface="Antique Olive" pitchFamily="34" charset="0"/>
            </a:rPr>
            <a:t>السياق</a:t>
          </a:r>
          <a:endParaRPr lang="es-ES" sz="2200" b="1" kern="1200" dirty="0">
            <a:latin typeface="Antique Olive" pitchFamily="34" charset="0"/>
          </a:endParaRPr>
        </a:p>
      </dsp:txBody>
      <dsp:txXfrm rot="-5400000">
        <a:off x="5591917" y="3460140"/>
        <a:ext cx="1936842" cy="267486"/>
      </dsp:txXfrm>
    </dsp:sp>
    <dsp:sp modelId="{2690D4E5-BED6-4C70-A414-64FC0CA91056}">
      <dsp:nvSpPr>
        <dsp:cNvPr id="0" name=""/>
        <dsp:cNvSpPr/>
      </dsp:nvSpPr>
      <dsp:spPr>
        <a:xfrm rot="16200000">
          <a:off x="1546491" y="325177"/>
          <a:ext cx="2476732" cy="556971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71450" lvl="1" indent="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>
            <a:latin typeface="Antique Olive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أحد القطاعات أو الأنشطة التي ترتبط عادة بالاستغلال أو الإتجار في هذه الدولة</a:t>
          </a:r>
          <a:endParaRPr lang="es-ES" sz="1600" b="0" kern="1200" dirty="0">
            <a:latin typeface="Antique Olive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يأتي بصحبة مرافق ”حارس“</a:t>
          </a:r>
          <a:endParaRPr lang="es-ES" sz="1600" b="0" kern="1200" dirty="0">
            <a:latin typeface="Antique Olive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سبقت له الهجرة محليًا أو دوليًا (مثال: لا يعرف اللغة المحلية)</a:t>
          </a:r>
          <a:endParaRPr lang="es-ES" sz="1600" b="0" kern="1200" dirty="0">
            <a:latin typeface="Antique Olive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600" b="0" kern="1200" dirty="0" smtClean="0">
              <a:latin typeface="Antique Olive" pitchFamily="34" charset="0"/>
            </a:rPr>
            <a:t>لا يعرف مكانه على وجه التحديد أو لا يستطيع شرح الكيفية التي وصل بها</a:t>
          </a:r>
          <a:endParaRPr lang="es-ES" sz="1600" b="0" kern="1200" dirty="0">
            <a:latin typeface="Antique Olive" pitchFamily="34" charset="0"/>
          </a:endParaRPr>
        </a:p>
      </dsp:txBody>
      <dsp:txXfrm rot="5400000">
        <a:off x="120903" y="1992573"/>
        <a:ext cx="5448812" cy="2234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45C401-CFCB-4098-864A-509BEF55F919}" type="datetimeFigureOut">
              <a:rPr lang="es-ES"/>
              <a:pPr>
                <a:defRPr/>
              </a:pPr>
              <a:t>21/11/2015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4ACB4E-E8C2-4203-9D84-67D8D63D5D49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2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5EF4D1-8377-4EC1-B7DD-36660C786943}" type="slidenum">
              <a:rPr lang="ar-SA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C89872-9B3E-420B-9FBB-4FB53F0D3EE8}" type="slidenum">
              <a:rPr lang="ar-SA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6D0EC-54F3-4730-9478-CF69F356D705}" type="slidenum">
              <a:rPr lang="ar-SA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C08D92-E0FF-4970-BF15-6B4418BE991B}" type="slidenum">
              <a:rPr lang="ar-SA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AE573A-E8DF-4854-8F1C-D93066B23AD2}" type="slidenum">
              <a:rPr lang="ar-SA" smtClean="0"/>
              <a:pPr/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43E42-F0A9-4ADA-A16C-55999EE2D7B5}" type="slidenum">
              <a:rPr lang="ar-SA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DFF1B7-DF5D-4D8B-A469-CFE48F046340}" type="slidenum">
              <a:rPr lang="ar-SA" smtClean="0"/>
              <a:pPr/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95C50D-2DBB-4B30-AFC8-E274A2370B85}" type="slidenum">
              <a:rPr lang="ar-SA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9A3A39-F8AA-4246-9AAF-A15D910153B0}" type="slidenum">
              <a:rPr lang="ar-SA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7656E9-6FC3-4F6A-A201-A9E7BC2E22DE}" type="slidenum">
              <a:rPr lang="ar-SA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F98464-E878-4E38-AD53-EDAAB6CD45C2}" type="slidenum">
              <a:rPr lang="ar-SA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3A7D97-9F2B-40D9-96B9-7192683923C9}" type="slidenum">
              <a:rPr lang="ar-SA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B9D000-AF96-480F-B71F-5442C241B4EA}" type="slidenum">
              <a:rPr lang="ar-SA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60393"/>
          <a:stretch>
            <a:fillRect/>
          </a:stretch>
        </p:blipFill>
        <p:spPr bwMode="auto">
          <a:xfrm>
            <a:off x="2232025" y="4149725"/>
            <a:ext cx="4535488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>
          <a:xfrm>
            <a:off x="395288" y="4149725"/>
            <a:ext cx="8208962" cy="12954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/>
          <a:p>
            <a:pPr algn="ctr" defTabSz="457200" rtl="1">
              <a:defRPr/>
            </a:pPr>
            <a:r>
              <a:rPr lang="ar-EG" sz="6000" b="1">
                <a:latin typeface="Antique Olive"/>
              </a:rPr>
              <a:t>دورة تدريبية</a:t>
            </a:r>
            <a:endParaRPr lang="es-ES" sz="6000" b="1">
              <a:latin typeface="Antique Olive"/>
            </a:endParaRPr>
          </a:p>
        </p:txBody>
      </p:sp>
      <p:sp>
        <p:nvSpPr>
          <p:cNvPr id="4" name="Rectangle 6"/>
          <p:cNvSpPr/>
          <p:nvPr userDrawn="1"/>
        </p:nvSpPr>
        <p:spPr>
          <a:xfrm>
            <a:off x="2195513" y="836613"/>
            <a:ext cx="4608512" cy="2952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lnSpc>
                <a:spcPts val="1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رعاية الأشخاص المتّجر بهم</a:t>
            </a:r>
            <a:endParaRPr lang="en-US" sz="6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2195513" y="3730625"/>
            <a:ext cx="4608512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مبادئ توجيهية لمقدمى الخدمات الصحية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/>
          <p:nvPr userDrawn="1"/>
        </p:nvSpPr>
        <p:spPr>
          <a:xfrm>
            <a:off x="2463800" y="6327775"/>
            <a:ext cx="165735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المنظمة الدولية للهجرة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0"/>
          <p:cNvSpPr/>
          <p:nvPr userDrawn="1"/>
        </p:nvSpPr>
        <p:spPr>
          <a:xfrm>
            <a:off x="4140200" y="6327775"/>
            <a:ext cx="1439863" cy="35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مبادرة الأمم المتحدة العالمية لمكافحة الإتجار بالأشخاص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1"/>
          <p:cNvSpPr/>
          <p:nvPr userDrawn="1"/>
        </p:nvSpPr>
        <p:spPr>
          <a:xfrm>
            <a:off x="5292725" y="6632575"/>
            <a:ext cx="17272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كلية لندن لعلم الصحة والطب المدارى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FE3048B7-1185-4A9E-B99A-8BA9B789DB4E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F92CAB-A5E5-4971-AD96-7EF4EE1CEAB6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BFF1-1E37-439C-866A-96F782FDD8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EA7330-ABCA-43BE-8B37-8EEF251E5EE0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7BBB-CDC5-4EC9-966A-46637A4F82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C64C45-16C6-493C-9D87-ABA8AE620982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DAE0-25BE-4E38-B3D7-6D793B7A1E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BFEB26-E720-4E25-B2A7-2E43A29B914C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6208-167A-4AA4-901E-7176D5449C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6624AB-8457-4669-AD1E-0C9DDD75A046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D70A-6E6F-42C2-86C8-70F895994C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4A4F95-17B4-4969-A595-CB60528D2C5D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D89B-A2F2-4C03-8635-8051CB3868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79C703-A295-4F31-9C07-097AF62FF5D5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94B7-9C53-47D5-A655-B3EF79F21E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92AAA5-ED9B-4B3F-8BC9-2B51864AEDAB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EBF1-41CD-4B72-A913-9DDEC2B907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151B36C-E36F-44A7-A60F-8C86FC8CED79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5161-A5A4-43CF-895B-B9771CD72C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3673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20C54B-806E-4DD7-9EF7-E9C1D0911AD5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3DA4-A131-4854-9820-9A11404593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826000"/>
            <a:ext cx="13319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1009650" y="476250"/>
            <a:ext cx="7116763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051437"/>
          </a:xfrm>
          <a:prstGeom prst="rect">
            <a:avLst/>
          </a:prstGeom>
        </p:spPr>
        <p:txBody>
          <a:bodyPr/>
          <a:lstStyle>
            <a:lvl1pPr algn="r" rtl="1">
              <a:defRPr>
                <a:latin typeface="Antique Olive" pitchFamily="34" charset="0"/>
              </a:defRPr>
            </a:lvl1pPr>
            <a:lvl2pPr algn="r" rtl="1">
              <a:defRPr>
                <a:latin typeface="Antique Olive" pitchFamily="34" charset="0"/>
              </a:defRPr>
            </a:lvl2pPr>
            <a:lvl3pPr algn="r" rtl="1">
              <a:defRPr>
                <a:latin typeface="Antique Olive" pitchFamily="34" charset="0"/>
              </a:defRPr>
            </a:lvl3pPr>
            <a:lvl4pPr algn="r" rtl="1">
              <a:defRPr>
                <a:latin typeface="Antique Olive" pitchFamily="34" charset="0"/>
              </a:defRPr>
            </a:lvl4pPr>
            <a:lvl5pPr algn="r" rtl="1"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86727749-9BB7-4987-871E-387677840622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B9B243-F615-4B0D-BC1B-3ACA2E0081D1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DA7C-9754-455F-8D9F-97FA2F72D9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E8136A-3767-4614-B0AE-724BD722C4AC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8BF1-2A73-4CD5-BA1F-0A238AAB24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9733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9733" y="3938589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C62F2D-8C48-4655-96DE-C21A795A7E0F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7C97-045A-4B93-824C-164A3A6159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CE8455-24A0-47F9-8DAD-22121CFD8A15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DCC0B-F3A3-4D04-AEC7-DB97A48A35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972E-E0A1-416A-B39D-0066319534E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60393"/>
          <a:stretch>
            <a:fillRect/>
          </a:stretch>
        </p:blipFill>
        <p:spPr bwMode="auto">
          <a:xfrm>
            <a:off x="2232025" y="4149725"/>
            <a:ext cx="4535488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/>
          <p:nvPr userDrawn="1"/>
        </p:nvSpPr>
        <p:spPr>
          <a:xfrm>
            <a:off x="2195513" y="836613"/>
            <a:ext cx="4608512" cy="2952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lnSpc>
                <a:spcPts val="1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رعاية الأشخاص المتّجر بهم</a:t>
            </a:r>
            <a:endParaRPr lang="en-US" sz="6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/>
          <p:nvPr userDrawn="1"/>
        </p:nvSpPr>
        <p:spPr>
          <a:xfrm>
            <a:off x="2195513" y="3730625"/>
            <a:ext cx="4608512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مبادئ توجيهية لمقدمى الخدمات الصحية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0"/>
          <p:cNvSpPr/>
          <p:nvPr userDrawn="1"/>
        </p:nvSpPr>
        <p:spPr>
          <a:xfrm>
            <a:off x="2463800" y="6327775"/>
            <a:ext cx="165735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المنظمة الدولية للهجرة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1"/>
          <p:cNvSpPr/>
          <p:nvPr userDrawn="1"/>
        </p:nvSpPr>
        <p:spPr>
          <a:xfrm>
            <a:off x="4140200" y="6327775"/>
            <a:ext cx="1439863" cy="35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مبادرة الأمم المتحدة العالمية لمكافحة الإتجار بالأشخاص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2"/>
          <p:cNvSpPr/>
          <p:nvPr userDrawn="1"/>
        </p:nvSpPr>
        <p:spPr>
          <a:xfrm>
            <a:off x="5292725" y="6632575"/>
            <a:ext cx="17272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كلية لندن لعلم الصحة والطب المدارى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009650" y="4149725"/>
            <a:ext cx="7116763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A3ABF363-2CFB-4F12-A0AF-3D3A5F3A323D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843463"/>
            <a:ext cx="1331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042988" y="476250"/>
            <a:ext cx="7118350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4008" y="1809749"/>
            <a:ext cx="3148571" cy="4051301"/>
          </a:xfrm>
          <a:prstGeom prst="rect">
            <a:avLst/>
          </a:prstGeom>
        </p:spPr>
        <p:txBody>
          <a:bodyPr>
            <a:normAutofit/>
          </a:bodyPr>
          <a:lstStyle>
            <a:lvl1pPr algn="r" rtl="1">
              <a:defRPr>
                <a:latin typeface="Antique Olive" pitchFamily="34" charset="0"/>
              </a:defRPr>
            </a:lvl1pPr>
            <a:lvl2pPr algn="r" rtl="1">
              <a:defRPr>
                <a:latin typeface="Antique Olive" pitchFamily="34" charset="0"/>
              </a:defRPr>
            </a:lvl2pPr>
            <a:lvl3pPr algn="r" rtl="1">
              <a:defRPr>
                <a:latin typeface="Antique Olive" pitchFamily="34" charset="0"/>
              </a:defRPr>
            </a:lvl3pPr>
            <a:lvl4pPr algn="r" rtl="1">
              <a:defRPr>
                <a:latin typeface="Antique Olive" pitchFamily="34" charset="0"/>
              </a:defRPr>
            </a:lvl4pPr>
            <a:lvl5pPr algn="r" rtl="1"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3648" y="1809749"/>
            <a:ext cx="3077071" cy="4051302"/>
          </a:xfrm>
          <a:prstGeom prst="rect">
            <a:avLst/>
          </a:prstGeom>
        </p:spPr>
        <p:txBody>
          <a:bodyPr>
            <a:normAutofit/>
          </a:bodyPr>
          <a:lstStyle>
            <a:lvl1pPr algn="r" rtl="1">
              <a:defRPr>
                <a:latin typeface="Antique Olive" pitchFamily="34" charset="0"/>
              </a:defRPr>
            </a:lvl1pPr>
            <a:lvl2pPr algn="r" rtl="1">
              <a:defRPr>
                <a:latin typeface="Antique Olive" pitchFamily="34" charset="0"/>
              </a:defRPr>
            </a:lvl2pPr>
            <a:lvl3pPr algn="r" rtl="1">
              <a:defRPr>
                <a:latin typeface="Antique Olive" pitchFamily="34" charset="0"/>
              </a:defRPr>
            </a:lvl3pPr>
            <a:lvl4pPr algn="r" rtl="1">
              <a:defRPr>
                <a:latin typeface="Antique Olive" pitchFamily="34" charset="0"/>
              </a:defRPr>
            </a:lvl4pPr>
            <a:lvl5pPr algn="r" rtl="1"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335D277B-D0C1-47F6-92AC-893C7F58CCA4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43463"/>
            <a:ext cx="13319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982663" y="481013"/>
            <a:ext cx="7118350" cy="122396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48" y="1812927"/>
            <a:ext cx="314857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48" y="2389189"/>
            <a:ext cx="3148571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812927"/>
            <a:ext cx="31490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89"/>
            <a:ext cx="3077072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3EC7CA07-2951-40DC-B81F-54E715396AFE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830763"/>
            <a:ext cx="1331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>
          <a:xfrm>
            <a:off x="993775" y="549275"/>
            <a:ext cx="7116763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5D70426D-4822-4F41-9F7C-14D683ADFBA6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843463"/>
            <a:ext cx="1331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4B8D1B93-BF21-47BB-BB1D-37AEA2D9CAC7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4843463"/>
            <a:ext cx="1331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009650" y="404813"/>
            <a:ext cx="2698750" cy="122396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Antique Oliv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8CD3D8A3-F7CF-467A-9E77-4377618947C7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874388-B6A6-4B45-9C09-319BF3F8CBE5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317D-4D81-48DD-92D4-86703887AA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5.wmf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bg2">
                <a:tint val="97000"/>
                <a:shade val="80000"/>
                <a:hueMod val="110000"/>
                <a:satMod val="120000"/>
              </a:schemeClr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32025" y="6350"/>
            <a:ext cx="45354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Title 1"/>
          <p:cNvSpPr txBox="1">
            <a:spLocks/>
          </p:cNvSpPr>
          <p:nvPr userDrawn="1"/>
        </p:nvSpPr>
        <p:spPr>
          <a:xfrm>
            <a:off x="1039813" y="4149725"/>
            <a:ext cx="7116762" cy="12874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5400" cap="all" dirty="0" smtClean="0">
                <a:latin typeface="Antique Olive" pitchFamily="34" charset="0"/>
                <a:cs typeface="Calibri" pitchFamily="34" charset="0"/>
              </a:rPr>
              <a:t>Training COURSE </a:t>
            </a:r>
            <a:endParaRPr lang="en-US" sz="4800" cap="all" dirty="0">
              <a:latin typeface="Antique Olive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12B7EE-2113-4B80-9531-0CF06598AC3D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244" name="Picture 4" descr="Page header wide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orner graphic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532813" y="6391275"/>
            <a:ext cx="6143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3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07656678-8441-48B4-B15A-85C89D7339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5715000"/>
            <a:ext cx="674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2800" b="1" smtClean="0">
                <a:latin typeface="Times New Roman" pitchFamily="18" charset="0"/>
                <a:cs typeface="Times New Roman" pitchFamily="18" charset="0"/>
              </a:rPr>
              <a:t>السيناريو الأول: حينما تشتبه في أن الشخص ضحية للإتجار</a:t>
            </a:r>
            <a:endParaRPr lang="en-GB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806575"/>
            <a:ext cx="6473825" cy="4718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ضع السلامة في المقام الأول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حاول إيجاد طريقة تتحدث بها إلى الشخص بمفرده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قم بتطبيق أسلوب الرعاية النفسية الملمة بتأثير الصدمات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اطرح بضعة أسئلة عن الأعراض التي رأيتها لتتأكد من حقيقة الوضع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مثال: إذا كان الشخص شديد الشحوب، اسأله: مم يتكون نظامك الغذائي؟ اذكر لي الطعام الذي تناولته هذا الأسبوع؟ وما الذي تناولته على مدار الشهر الماضي؟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118CC1E-1A78-4935-AF43-E175CE73ECBC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10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"/>
          <p:cNvSpPr>
            <a:spLocks noGrp="1"/>
          </p:cNvSpPr>
          <p:nvPr>
            <p:ph sz="half" idx="1"/>
          </p:nvPr>
        </p:nvSpPr>
        <p:spPr bwMode="auto">
          <a:xfrm>
            <a:off x="971550" y="1809750"/>
            <a:ext cx="6840538" cy="4859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ar-EG" sz="2400" b="1" i="1" dirty="0" smtClean="0">
                <a:latin typeface="Times New Roman" pitchFamily="18" charset="0"/>
                <a:cs typeface="Times New Roman" pitchFamily="18" charset="0"/>
              </a:rPr>
              <a:t>إذا كانت 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إمكانية إحالة الشخص متيسرة: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اتبع أسلوب الرعاية النفسية الملمة بتأثير الصدمات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أخبره أنك على استعداد لتزويده ببعض المعلومات أو إحالته لجهة أخرى (مثال: رقم الخط الساخن)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احرص على وجود الشخص بمفرده!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تواصل معه بوضوح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احذر من الوثائق التي يمكن تعقبها؛ توخى الحذر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 لا تتصرف إلا بعد الحصول على موافقة مستنيرة منه</a:t>
            </a:r>
          </a:p>
        </p:txBody>
      </p:sp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1042988" y="836613"/>
            <a:ext cx="7129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EG" sz="2800" b="1">
                <a:latin typeface="Times New Roman" pitchFamily="18" charset="0"/>
                <a:cs typeface="Times New Roman" pitchFamily="18" charset="0"/>
              </a:rPr>
              <a:t>السيناريو الأول: حينما تشتبه في أن الشخص ضحية للإتجار</a:t>
            </a:r>
            <a:endParaRPr lang="es-E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sz="half" idx="2"/>
          </p:nvPr>
        </p:nvSpPr>
        <p:spPr bwMode="auto">
          <a:xfrm>
            <a:off x="250825" y="1809750"/>
            <a:ext cx="7416800" cy="4051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ar-EG" sz="2000" b="1" i="1" dirty="0" smtClean="0">
                <a:latin typeface="Times New Roman" pitchFamily="18" charset="0"/>
                <a:cs typeface="Times New Roman" pitchFamily="18" charset="0"/>
              </a:rPr>
              <a:t>إذا تعذرت</a:t>
            </a: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 إحالة الشخص (الوضع غير آمن أو المريض لا يرغب في أن تتم إحالته)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احرص على تزويده بأكبر كم ممكن من المعلومات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1800" dirty="0" smtClean="0">
                <a:latin typeface="Times New Roman" pitchFamily="18" charset="0"/>
                <a:cs typeface="Times New Roman" pitchFamily="18" charset="0"/>
              </a:rPr>
              <a:t>احرص على وجود الشخص بمفرده!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1800" dirty="0" smtClean="0">
                <a:latin typeface="Times New Roman" pitchFamily="18" charset="0"/>
                <a:cs typeface="Times New Roman" pitchFamily="18" charset="0"/>
              </a:rPr>
              <a:t>تواصل معه بوضوح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1800" dirty="0" smtClean="0">
                <a:latin typeface="Times New Roman" pitchFamily="18" charset="0"/>
                <a:cs typeface="Times New Roman" pitchFamily="18" charset="0"/>
              </a:rPr>
              <a:t>احذر من الوثائق التي يمكن تعقبها؛ توخى الحذر</a:t>
            </a:r>
            <a:endParaRPr lang="ar-EG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تأكد من تزويده بأقصى قدر ممكن من العلاج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1800" dirty="0" smtClean="0">
                <a:latin typeface="Times New Roman" pitchFamily="18" charset="0"/>
                <a:cs typeface="Times New Roman" pitchFamily="18" charset="0"/>
              </a:rPr>
              <a:t>امنحه نظامًا متكاملاً من العلاج المناسب لحالته وزوده بموجز طبي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1800" dirty="0" smtClean="0">
                <a:latin typeface="Times New Roman" pitchFamily="18" charset="0"/>
                <a:cs typeface="Times New Roman" pitchFamily="18" charset="0"/>
              </a:rPr>
              <a:t>استخدم نظام العلاج القائم على الجرعة الواحدة متى أمكن ذلك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اتبع أسلوب الرعاية النفسية الملمة بتأثير الصدمات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حاول الترتيب لزيارة أخرى للمتابعة إن أمكن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1042988" y="836613"/>
            <a:ext cx="7129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EG" sz="2800" b="1">
                <a:latin typeface="Times New Roman" pitchFamily="18" charset="0"/>
                <a:cs typeface="Times New Roman" pitchFamily="18" charset="0"/>
              </a:rPr>
              <a:t>السيناريو الأول: حينما تشتبه في أن الشخص ضحية للإتجار</a:t>
            </a:r>
            <a:endParaRPr lang="es-E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 bwMode="auto">
          <a:xfrm>
            <a:off x="1042988" y="476250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2800" b="1" smtClean="0">
                <a:cs typeface="Arial" charset="0"/>
              </a:rPr>
              <a:t/>
            </a:r>
            <a:br>
              <a:rPr lang="ar-EG" sz="2800" b="1" smtClean="0">
                <a:cs typeface="Arial" charset="0"/>
              </a:rPr>
            </a:br>
            <a:r>
              <a:rPr lang="ar-EG" sz="2800" b="1" smtClean="0">
                <a:cs typeface="Arial" charset="0"/>
              </a:rPr>
              <a:t>السيناريو الأول: حينما تشتبه في أن الشخص ضحية للإتجار</a:t>
            </a:r>
            <a:r>
              <a:rPr lang="es-ES" sz="2800" b="1" smtClean="0">
                <a:cs typeface="Arial" charset="0"/>
              </a:rPr>
              <a:t/>
            </a:r>
            <a:br>
              <a:rPr lang="es-ES" sz="2800" b="1" smtClean="0">
                <a:cs typeface="Arial" charset="0"/>
              </a:rPr>
            </a:br>
            <a:endParaRPr lang="en-US" sz="2800" b="1" smtClean="0">
              <a:cs typeface="Arial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 bwMode="auto">
          <a:xfrm>
            <a:off x="611188" y="1916113"/>
            <a:ext cx="7050087" cy="40528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smtClean="0">
                <a:latin typeface="Times New Roman" pitchFamily="18" charset="0"/>
                <a:cs typeface="Times New Roman" pitchFamily="18" charset="0"/>
              </a:rPr>
              <a:t>حينما يتطلب الأمر الحصول على مساعدة عاجلة: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 احرص على سلامتك الشخصية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 إذا توجب الحصول على رعاية الطوارئ، حاول أن تقوم بالإقناع عن طريق التركيز على الوضع الصحي بدلاً من التركيز على السبب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 إذا كان الشخص بمفرده واستدعت الحالة تدخل الشرطة، ناقش الأمر معه ببطء ووضوح وتأكد من أن هذا هو ما يفضل القيام به بالفعل.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 اتبع أسلوب الرعاية النفسية الملمة بتأثير الصدمات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491A4EE-42B8-40A9-A99B-03B1FF07E3F8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13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 bwMode="auto">
          <a:xfrm>
            <a:off x="1042988" y="485775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ar-EG" sz="2400" b="1" smtClean="0">
                <a:latin typeface="Times New Roman" pitchFamily="18" charset="0"/>
                <a:cs typeface="Times New Roman" pitchFamily="18" charset="0"/>
              </a:rPr>
              <a:t>السيناريو الثاني: العناية بشخص تم التأكد من وقوعه ضحية للإتجار</a:t>
            </a:r>
            <a:br>
              <a:rPr lang="ar-EG" sz="2400" b="1" smtClean="0">
                <a:latin typeface="Times New Roman" pitchFamily="18" charset="0"/>
                <a:cs typeface="Times New Roman" pitchFamily="18" charset="0"/>
              </a:rPr>
            </a:b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 bwMode="auto">
          <a:xfrm>
            <a:off x="827088" y="1806575"/>
            <a:ext cx="6978650" cy="479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تم التعرف على ضحية للإتجار بالبشر (تمت استجوابه ومقابلته، وغالبًا ما يكون قد تلقى نوعًا من المساعدة)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احرص دومًا على حمل قائمة بالخدمات المتاحة (الخدمات الاجتماعية، السكن، المساعدة القانونية) وبيانات مسؤولي الاتصال بها ومراكز الاتصال المباشرة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C006EF7-99C6-4F8C-9363-1C2481264E92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14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 bwMode="auto">
          <a:xfrm>
            <a:off x="1042988" y="485775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السيناريو الثاني: العناية بشخص تم التعرف عليه  كضحية للإتجار</a:t>
            </a:r>
            <a:br>
              <a:rPr lang="ar-EG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 bwMode="auto">
          <a:xfrm>
            <a:off x="179388" y="1951038"/>
            <a:ext cx="7626350" cy="4791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سواء كان الشخص محالاً إليك أو أنت الذي تقوم بإحالته: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حدد الكيفية التي سيتم بها نقل البيانات والمعلومات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حدد الكيفية التي سيتم من خلالها ترتيب اللقاء ”الاتصال“ الأول (اللوجيستيات)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كن على علم بالكيفية التي سيتم بها تحرير الشخص ضحية الإتجار واستقباله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 اتبع أسلوب الرعاية النفسية الملمة بتأثير الصدمات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dirty="0" smtClean="0">
                <a:latin typeface="Times New Roman" pitchFamily="18" charset="0"/>
                <a:cs typeface="Times New Roman" pitchFamily="18" charset="0"/>
              </a:rPr>
              <a:t> تأكد من إطلاع المريض والحصول على موافقته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dirty="0" smtClean="0">
                <a:latin typeface="Times New Roman" pitchFamily="18" charset="0"/>
                <a:cs typeface="Times New Roman" pitchFamily="18" charset="0"/>
              </a:rPr>
              <a:t>قم بمنح (الجهة الأخرى) المعلومات اللازمة للرعاية والأمن فقط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dirty="0" smtClean="0">
                <a:latin typeface="Times New Roman" pitchFamily="18" charset="0"/>
                <a:cs typeface="Times New Roman" pitchFamily="18" charset="0"/>
              </a:rPr>
              <a:t> قم بتقييم المخاطر مع الشخص والخبراء في هذا المجال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49CA034-4EFE-4570-8A8F-09B0BD3A3C2F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15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85775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smtClean="0">
                <a:cs typeface="Arial" charset="0"/>
              </a:rPr>
              <a:t>المحظورات</a:t>
            </a:r>
            <a:endParaRPr lang="en-US" b="1" smtClean="0">
              <a:cs typeface="Arial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051050"/>
            <a:ext cx="7812360" cy="461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لا تحاول </a:t>
            </a: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إنقاذ المريض بنفسك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لا تستعلم </a:t>
            </a: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عن الظروف المتعلقة بالإتجار في وجود آخرين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لا تفصح </a:t>
            </a: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عن عنوانك الشخصي أو تحاول أن تأوي المريض في منزلك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لا تحاول </a:t>
            </a: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الاتصال بالسلطات (مثال: الشرطة، شئون الهجرة، إلخ) دون إطلاع المريض على هذا الخيار والحصول على موافقته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لا تطلب </a:t>
            </a: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من أي مرافق للشخص المساعدة في الترجمة أو الحضور أثناء الفحص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لا تقطع </a:t>
            </a: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على نفسك وعودًا لا تستطيع الوفاء بها</a:t>
            </a:r>
            <a:endParaRPr lang="ar-EG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302F5B1-4025-4DEC-B60E-CBBF8CD0C380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16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85775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dirty="0" smtClean="0">
                <a:latin typeface="Times New Roman" pitchFamily="18" charset="0"/>
                <a:cs typeface="Times New Roman" pitchFamily="18" charset="0"/>
              </a:rPr>
              <a:t>احرص على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262188"/>
            <a:ext cx="7400925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احرص 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على وضع سلامة المريض وسلامتك وسلامة المنشئة العلاجية في المقام الأول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احرص 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على إجاد طريقة للتوصل تتمكن بها من مخاطبة المريض بمفرده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احرص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 على سؤال المريض عما إذا كان يشعرون بالاطمئنان للتحدث بحرية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احرص 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على إحالة المرضى لجهات معروفة تحظى بالاحترام</a:t>
            </a:r>
          </a:p>
          <a:p>
            <a:pPr algn="just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احرص 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على حصول المريض على المعلومات الكاملة التي تمكنه من اتخاذ قرارات عن علم ودراية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52F12FF-EDBF-4E53-B164-09C60A4F57AB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17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6C10510-47F6-4C9F-B798-FA6A51178311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18</a:t>
            </a:fld>
            <a:endParaRPr lang="en-US" sz="1600" smtClean="0">
              <a:latin typeface="Arial Black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6250"/>
            <a:ext cx="695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smtClean="0">
                <a:latin typeface="Times New Roman" pitchFamily="18" charset="0"/>
                <a:cs typeface="Times New Roman" pitchFamily="18" charset="0"/>
              </a:rPr>
              <a:t>الاستنتاجات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2420938"/>
            <a:ext cx="7620000" cy="417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كمقدم خدمة صحية، عليك أن تكون مستعدًا على النحو التالي: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تعلم كيفية التعامل مع حالة </a:t>
            </a: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مشتبه بها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تعلم كيفية العناية بضحايا الإتجار الذين تتم </a:t>
            </a: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إحالتهم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 إليك</a:t>
            </a:r>
          </a:p>
          <a:p>
            <a:pPr lvl="1" algn="ctr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يعد كل اتصال مع ضحايا الإتجار بالبشر خطوة محتملة نحو شفاؤهم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3"/>
          <p:cNvSpPr txBox="1">
            <a:spLocks noChangeArrowheads="1"/>
          </p:cNvSpPr>
          <p:nvPr/>
        </p:nvSpPr>
        <p:spPr bwMode="auto">
          <a:xfrm>
            <a:off x="914400" y="1125538"/>
            <a:ext cx="74025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Wingdings 2" pitchFamily="18" charset="2"/>
              <a:buNone/>
            </a:pPr>
            <a:r>
              <a:rPr lang="ar-EG" sz="3600" b="1">
                <a:latin typeface="Times New Roman" pitchFamily="18" charset="0"/>
                <a:cs typeface="Times New Roman" pitchFamily="18" charset="0"/>
              </a:rPr>
              <a:t>نشاط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3600" b="1" smtClean="0">
                <a:latin typeface="Times New Roman" pitchFamily="18" charset="0"/>
                <a:cs typeface="Times New Roman" pitchFamily="18" charset="0"/>
              </a:rPr>
              <a:t>أهداف الدورة التدريبية</a:t>
            </a:r>
            <a:endParaRPr lang="es-ES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 bwMode="auto">
          <a:xfrm>
            <a:off x="0" y="1700213"/>
            <a:ext cx="8243888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التعرف على كيفية التعامل مع الحالات </a:t>
            </a: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المشتبه بها</a:t>
            </a:r>
          </a:p>
          <a:p>
            <a:pPr marL="609600" indent="-609600" eaLnBrk="1" hangingPunct="1"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التعرف على كيفية رعاية ضحية إتجار بالبشرمتعرف عليه عند </a:t>
            </a: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تحويله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 إليك</a:t>
            </a:r>
          </a:p>
          <a:p>
            <a:pPr marL="609600" indent="-609600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أهداف الجلسة</a:t>
            </a:r>
            <a:endParaRPr lang="en-GB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فهم الإتجار بالبشر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تحديد العواقب الصحية الرئيسية للإتجار بالبشر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التعرف على االسمات الرئيسية للرعاية النفسية الملمة بتأثير الصدمات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التعرف على الأساليب اللازمة للحفاظ على سلامة مقدمي الرعاية والمرضى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فهم فوائد نُهج الرعاية المتخصصة 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تحديد إمكانيات وحدود دور مقدمي الرعاية الصحية</a:t>
            </a:r>
            <a:endParaRPr lang="en-GB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573066D-3124-4C2A-9D23-67806EE8DFD6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2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 txBox="1">
            <a:spLocks/>
          </p:cNvSpPr>
          <p:nvPr/>
        </p:nvSpPr>
        <p:spPr bwMode="auto">
          <a:xfrm>
            <a:off x="1027113" y="4273218"/>
            <a:ext cx="71262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rtl="1"/>
            <a:r>
              <a:rPr lang="ar-EG" sz="3600" b="1" dirty="0">
                <a:latin typeface="Times New Roman" pitchFamily="18" charset="0"/>
                <a:cs typeface="Times New Roman" pitchFamily="18" charset="0"/>
              </a:rPr>
              <a:t>نهاية الجلسة</a:t>
            </a:r>
          </a:p>
          <a:p>
            <a:pPr algn="ctr" defTabSz="457200" rtl="1"/>
            <a:r>
              <a:rPr lang="ar-EG" sz="3200" dirty="0">
                <a:latin typeface="Times New Roman" pitchFamily="18" charset="0"/>
                <a:cs typeface="Times New Roman" pitchFamily="18" charset="0"/>
              </a:rPr>
              <a:t>دور مقدمي الخدمات الصحية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9835031-107F-40C5-8D05-321DFD122A9A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20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 txBox="1">
            <a:spLocks/>
          </p:cNvSpPr>
          <p:nvPr/>
        </p:nvSpPr>
        <p:spPr bwMode="auto">
          <a:xfrm>
            <a:off x="1027113" y="4293145"/>
            <a:ext cx="71262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r>
              <a:rPr lang="ar-EG" sz="3600" b="1" dirty="0" smtClean="0">
                <a:latin typeface="Times New Roman" pitchFamily="18" charset="0"/>
                <a:cs typeface="Times New Roman" pitchFamily="18" charset="0"/>
              </a:rPr>
              <a:t>البرنامج الرئيسى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457200"/>
            <a:r>
              <a:rPr lang="ar-EG" sz="3200" dirty="0">
                <a:latin typeface="Times New Roman" pitchFamily="18" charset="0"/>
                <a:cs typeface="Times New Roman" pitchFamily="18" charset="0"/>
              </a:rPr>
              <a:t>دور مقدمي الخدمات الصحية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FFD3F22-351F-4378-9426-9E7B9A3E703B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3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620713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3600" b="1" smtClean="0">
                <a:latin typeface="Times New Roman" pitchFamily="18" charset="0"/>
                <a:cs typeface="Times New Roman" pitchFamily="18" charset="0"/>
              </a:rPr>
              <a:t>أهداف الجلسة</a:t>
            </a:r>
            <a:endParaRPr lang="en-GB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636838"/>
            <a:ext cx="6480175" cy="1871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 algn="ctr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smtClean="0">
                <a:latin typeface="Times New Roman" pitchFamily="18" charset="0"/>
                <a:cs typeface="Times New Roman" pitchFamily="18" charset="0"/>
              </a:rPr>
              <a:t>تحديد الفرص والعوائق فيما يتعلق بدور مقدمي الخدمات الصحية</a:t>
            </a:r>
            <a:endParaRPr lang="en-GB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FE17E25-9179-4739-BECA-2C9BAD65579E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4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2800" b="1" smtClean="0">
                <a:latin typeface="Times New Roman" pitchFamily="18" charset="0"/>
                <a:cs typeface="Times New Roman" pitchFamily="18" charset="0"/>
              </a:rPr>
              <a:t>أنت جزء من شبكة من مقدمي الخدمات</a:t>
            </a:r>
            <a:endParaRPr lang="es-E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50825" y="2041525"/>
            <a:ext cx="7483475" cy="455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الخدمات الصحية (مثال: ممارسة عامة، صحة جنسية، صحة إنجابية، صحة عقلية)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خدمات الإيواء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الخدمات الاجتماعية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خدمات الأطفال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الخدمات القانونية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الشرطة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الهجرة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التعليم والتدريب (مثال: اللغات)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2800" b="1" dirty="0" smtClean="0">
                <a:latin typeface="Times New Roman" pitchFamily="18" charset="0"/>
                <a:cs typeface="Times New Roman" pitchFamily="18" charset="0"/>
              </a:rPr>
              <a:t>مقدمو الخدمات الصحية المحتمل اتصالهم بضحايا الإتجار بالبشر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 bwMode="auto">
          <a:xfrm>
            <a:off x="1258888" y="2205038"/>
            <a:ext cx="6475412" cy="4051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العاملون بأقسام الحوادث والطوارئ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أطباء الصحة الجنسية والإنجابية وموظفو التوعية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خدمات إنهاء الحمل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أطباء الممارسة العامة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علماء النفس والأطباء النفسيون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مقدمو الخدمات الذين يشكلون جزءًا من شبكة الإحالة الخاصة بمكافحة الإتجار بالبشر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1"/>
          <p:cNvSpPr>
            <a:spLocks noGrp="1"/>
          </p:cNvSpPr>
          <p:nvPr>
            <p:ph sz="half" idx="1"/>
          </p:nvPr>
        </p:nvSpPr>
        <p:spPr bwMode="auto">
          <a:xfrm>
            <a:off x="4375150" y="1809750"/>
            <a:ext cx="3365500" cy="1403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ar-EG" sz="2200" i="1" dirty="0" smtClean="0">
                <a:latin typeface="Times New Roman" pitchFamily="18" charset="0"/>
                <a:cs typeface="Times New Roman" pitchFamily="18" charset="0"/>
              </a:rPr>
              <a:t>إذا كنت تشتبه في أن أحد الأشخاص ضحية للإتجار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sz="half" idx="2"/>
          </p:nvPr>
        </p:nvSpPr>
        <p:spPr bwMode="auto">
          <a:xfrm>
            <a:off x="774700" y="1809750"/>
            <a:ext cx="3436938" cy="1474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تمت إحالة أحد الأشخاص إليك للعناية به بعدما </a:t>
            </a:r>
            <a:r>
              <a:rPr lang="ar-EG" sz="2200" i="1" smtClean="0">
                <a:latin typeface="Times New Roman" pitchFamily="18" charset="0"/>
                <a:cs typeface="Times New Roman" pitchFamily="18" charset="0"/>
              </a:rPr>
              <a:t>تم التأكد</a:t>
            </a: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 من وقوعه ضحية للإتجار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42988" y="731838"/>
            <a:ext cx="7129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EG" sz="3200" b="1">
                <a:latin typeface="Times New Roman" pitchFamily="18" charset="0"/>
                <a:cs typeface="Times New Roman" pitchFamily="18" charset="0"/>
              </a:rPr>
              <a:t>حالتان</a:t>
            </a:r>
            <a:endParaRPr lang="es-E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Content Placeholder 2"/>
          <p:cNvSpPr txBox="1">
            <a:spLocks/>
          </p:cNvSpPr>
          <p:nvPr/>
        </p:nvSpPr>
        <p:spPr bwMode="auto">
          <a:xfrm>
            <a:off x="611188" y="3357563"/>
            <a:ext cx="338455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ar-EG" sz="2000">
                <a:latin typeface="Times New Roman" pitchFamily="18" charset="0"/>
                <a:cs typeface="Times New Roman" pitchFamily="18" charset="0"/>
              </a:rPr>
              <a:t>عقب تجربة الإتجار مباشرةً</a:t>
            </a:r>
          </a:p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ar-EG" sz="2000">
                <a:latin typeface="Times New Roman" pitchFamily="18" charset="0"/>
                <a:cs typeface="Times New Roman" pitchFamily="18" charset="0"/>
              </a:rPr>
              <a:t>بعدها بسنوات</a:t>
            </a:r>
          </a:p>
        </p:txBody>
      </p:sp>
      <p:sp>
        <p:nvSpPr>
          <p:cNvPr id="40965" name="Content Placeholder 1"/>
          <p:cNvSpPr txBox="1">
            <a:spLocks/>
          </p:cNvSpPr>
          <p:nvPr/>
        </p:nvSpPr>
        <p:spPr bwMode="auto">
          <a:xfrm>
            <a:off x="4471988" y="3357563"/>
            <a:ext cx="31496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هل مازال </a:t>
            </a:r>
            <a:r>
              <a:rPr lang="ar-EG" sz="2000" dirty="0">
                <a:latin typeface="Times New Roman" pitchFamily="18" charset="0"/>
                <a:cs typeface="Times New Roman" pitchFamily="18" charset="0"/>
              </a:rPr>
              <a:t>يتعرض للإتجار </a:t>
            </a:r>
          </a:p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هل هرب </a:t>
            </a:r>
            <a:r>
              <a:rPr lang="ar-EG" sz="2000" dirty="0">
                <a:latin typeface="Times New Roman" pitchFamily="18" charset="0"/>
                <a:cs typeface="Times New Roman" pitchFamily="18" charset="0"/>
              </a:rPr>
              <a:t>لتوه من الوضع الذي كان به ضحية للإتجار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350" y="5229225"/>
            <a:ext cx="6192838" cy="70167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الهدف في كلتا الحالتين هو الاستجابة بطريقة آمنة ومناسبة</a:t>
            </a:r>
            <a:endParaRPr lang="en-US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>
              <a:defRPr/>
            </a:pPr>
            <a:endParaRPr lang="en-US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 bwMode="auto">
          <a:xfrm>
            <a:off x="1009650" y="631825"/>
            <a:ext cx="7124700" cy="9255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2800" b="1" smtClean="0">
                <a:latin typeface="Times New Roman" pitchFamily="18" charset="0"/>
                <a:cs typeface="Times New Roman" pitchFamily="18" charset="0"/>
              </a:rPr>
              <a:t>السيناريو الأول: حينما تشتبه في أن الشخص ضحية للإتجار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 bwMode="auto">
          <a:xfrm>
            <a:off x="1258888" y="2114550"/>
            <a:ext cx="6475412" cy="3043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dirty="0" smtClean="0">
                <a:latin typeface="Verdana" pitchFamily="34" charset="0"/>
                <a:cs typeface="Arial" charset="0"/>
              </a:rPr>
              <a:t>مجئ الشخص (ضحية الإتجار) بمفرده إلى مكتبك بهدف الحصول على عناية طبية نتيجة لإصابته أو مرضه.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dirty="0" smtClean="0">
                <a:latin typeface="Verdana" pitchFamily="34" charset="0"/>
                <a:cs typeface="Arial" charset="0"/>
              </a:rPr>
              <a:t>قيام التاجر بإحضار الشخص (ضحية الإتجار) لتلقي العناية الطبية نتيجة لإصابته أو مرضه.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359A0FA-4F04-420B-897D-1EF15CEF3037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8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971550" y="904875"/>
            <a:ext cx="712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EG" sz="2800" b="1">
                <a:latin typeface="Times New Roman" pitchFamily="18" charset="0"/>
                <a:cs typeface="Times New Roman" pitchFamily="18" charset="0"/>
              </a:rPr>
              <a:t>دلائل ترجح وقوع الشخص ضحية للإتجار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32183" y="2086859"/>
          <a:ext cx="7536161" cy="4712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7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7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1295</TotalTime>
  <Words>981</Words>
  <Application>Microsoft Office PowerPoint</Application>
  <PresentationFormat>On-screen Show (4:3)</PresentationFormat>
  <Paragraphs>143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Summer</vt:lpstr>
      <vt:lpstr>Default Design</vt:lpstr>
      <vt:lpstr>PowerPoint Presentation</vt:lpstr>
      <vt:lpstr>أهداف الدورة التدريبية</vt:lpstr>
      <vt:lpstr>PowerPoint Presentation</vt:lpstr>
      <vt:lpstr>أهداف الجلسة</vt:lpstr>
      <vt:lpstr>أنت جزء من شبكة من مقدمي الخدمات</vt:lpstr>
      <vt:lpstr>مقدمو الخدمات الصحية المحتمل اتصالهم بضحايا الإتجار بالبشر</vt:lpstr>
      <vt:lpstr>PowerPoint Presentation</vt:lpstr>
      <vt:lpstr>السيناريو الأول: حينما تشتبه في أن الشخص ضحية للإتجار</vt:lpstr>
      <vt:lpstr>PowerPoint Presentation</vt:lpstr>
      <vt:lpstr>السيناريو الأول: حينما تشتبه في أن الشخص ضحية للإتجار</vt:lpstr>
      <vt:lpstr>PowerPoint Presentation</vt:lpstr>
      <vt:lpstr>PowerPoint Presentation</vt:lpstr>
      <vt:lpstr> السيناريو الأول: حينما تشتبه في أن الشخص ضحية للإتجار </vt:lpstr>
      <vt:lpstr> السيناريو الثاني: العناية بشخص تم التأكد من وقوعه ضحية للإتجار </vt:lpstr>
      <vt:lpstr> السيناريو الثاني: العناية بشخص تم التعرف عليه  كضحية للإتجار </vt:lpstr>
      <vt:lpstr>المحظورات</vt:lpstr>
      <vt:lpstr>احرص على</vt:lpstr>
      <vt:lpstr>الاستنتاجات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Trafficked Persons</dc:title>
  <dc:creator>BORLAND Rosilyne</dc:creator>
  <cp:lastModifiedBy>BARLISAN Anna Karizza</cp:lastModifiedBy>
  <cp:revision>165</cp:revision>
  <dcterms:created xsi:type="dcterms:W3CDTF">2012-05-17T16:24:19Z</dcterms:created>
  <dcterms:modified xsi:type="dcterms:W3CDTF">2015-11-21T09:38:34Z</dcterms:modified>
</cp:coreProperties>
</file>