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3" r:id="rId2"/>
  </p:sldMasterIdLst>
  <p:notesMasterIdLst>
    <p:notesMasterId r:id="rId23"/>
  </p:notesMasterIdLst>
  <p:sldIdLst>
    <p:sldId id="258" r:id="rId3"/>
    <p:sldId id="368" r:id="rId4"/>
    <p:sldId id="260" r:id="rId5"/>
    <p:sldId id="320" r:id="rId6"/>
    <p:sldId id="364" r:id="rId7"/>
    <p:sldId id="351" r:id="rId8"/>
    <p:sldId id="352" r:id="rId9"/>
    <p:sldId id="365" r:id="rId10"/>
    <p:sldId id="366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48" r:id="rId21"/>
    <p:sldId id="280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4" autoAdjust="0"/>
    <p:restoredTop sz="98190" autoAdjust="0"/>
  </p:normalViewPr>
  <p:slideViewPr>
    <p:cSldViewPr>
      <p:cViewPr>
        <p:scale>
          <a:sx n="60" d="100"/>
          <a:sy n="60" d="100"/>
        </p:scale>
        <p:origin x="-2222" y="-6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575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558417-5387-4422-976C-6F82896A7235}" type="doc">
      <dgm:prSet loTypeId="urn:microsoft.com/office/officeart/2005/8/layout/arrow6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GB"/>
        </a:p>
      </dgm:t>
    </dgm:pt>
    <dgm:pt modelId="{2AA18B4C-9571-4738-A051-059A3B92A2B6}">
      <dgm:prSet phldrT="[Text]" custT="1"/>
      <dgm:spPr/>
      <dgm:t>
        <a:bodyPr/>
        <a:lstStyle/>
        <a:p>
          <a:pPr rtl="1"/>
          <a:r>
            <a:rPr lang="ar-SA" sz="2200" dirty="0" smtClean="0">
              <a:solidFill>
                <a:schemeClr val="bg1"/>
              </a:solidFill>
              <a:latin typeface="Antique Olive" pitchFamily="34" charset="0"/>
            </a:rPr>
            <a:t>أحداث </a:t>
          </a:r>
          <a:r>
            <a:rPr lang="ar-EG" sz="2200" dirty="0" smtClean="0">
              <a:solidFill>
                <a:schemeClr val="bg1"/>
              </a:solidFill>
              <a:latin typeface="Antique Olive" pitchFamily="34" charset="0"/>
            </a:rPr>
            <a:t>يصعب </a:t>
          </a:r>
          <a:r>
            <a:rPr lang="ar-SA" sz="2200" dirty="0" smtClean="0">
              <a:solidFill>
                <a:schemeClr val="bg1"/>
              </a:solidFill>
              <a:latin typeface="Antique Olive" pitchFamily="34" charset="0"/>
            </a:rPr>
            <a:t>التنبؤ بها</a:t>
          </a:r>
          <a:endParaRPr lang="en-GB" sz="2200" dirty="0" smtClean="0">
            <a:solidFill>
              <a:schemeClr val="bg1"/>
            </a:solidFill>
            <a:latin typeface="Antique Olive" pitchFamily="34" charset="0"/>
          </a:endParaRPr>
        </a:p>
        <a:p>
          <a:pPr rtl="1"/>
          <a:r>
            <a:rPr lang="ar-SA" sz="2200" dirty="0" smtClean="0">
              <a:solidFill>
                <a:schemeClr val="bg1"/>
              </a:solidFill>
              <a:latin typeface="Antique Olive" pitchFamily="34" charset="0"/>
            </a:rPr>
            <a:t>أحداث لا يمكن التحكم فيها</a:t>
          </a:r>
          <a:endParaRPr lang="en-GB" sz="2200" dirty="0" smtClean="0">
            <a:solidFill>
              <a:schemeClr val="bg1"/>
            </a:solidFill>
            <a:latin typeface="Antique Olive" pitchFamily="34" charset="0"/>
          </a:endParaRPr>
        </a:p>
        <a:p>
          <a:pPr rtl="1"/>
          <a:endParaRPr lang="en-GB" sz="1800" dirty="0">
            <a:solidFill>
              <a:schemeClr val="tx1"/>
            </a:solidFill>
          </a:endParaRPr>
        </a:p>
      </dgm:t>
    </dgm:pt>
    <dgm:pt modelId="{BE30EC04-9AC1-458D-A53F-C734A32E3678}" type="parTrans" cxnId="{DAB06BD5-10CC-4BDA-8D0C-165BAB6CFEF1}">
      <dgm:prSet/>
      <dgm:spPr/>
      <dgm:t>
        <a:bodyPr/>
        <a:lstStyle/>
        <a:p>
          <a:endParaRPr lang="en-GB"/>
        </a:p>
      </dgm:t>
    </dgm:pt>
    <dgm:pt modelId="{2B0379C8-BD2D-4F84-A76D-62CAF9D02D2C}" type="sibTrans" cxnId="{DAB06BD5-10CC-4BDA-8D0C-165BAB6CFEF1}">
      <dgm:prSet/>
      <dgm:spPr/>
      <dgm:t>
        <a:bodyPr/>
        <a:lstStyle/>
        <a:p>
          <a:endParaRPr lang="en-GB"/>
        </a:p>
      </dgm:t>
    </dgm:pt>
    <dgm:pt modelId="{CFAB6405-2DBF-4C76-B5DA-0EA053FA9D8C}">
      <dgm:prSet phldrT="[Text]" custT="1"/>
      <dgm:spPr/>
      <dgm:t>
        <a:bodyPr/>
        <a:lstStyle/>
        <a:p>
          <a:pPr algn="r" rtl="1"/>
          <a:r>
            <a:rPr lang="ar-SA" sz="2200" dirty="0" smtClean="0">
              <a:solidFill>
                <a:schemeClr val="bg1"/>
              </a:solidFill>
              <a:latin typeface="Antique Olive" pitchFamily="34" charset="0"/>
            </a:rPr>
            <a:t>معلومات واضحة</a:t>
          </a:r>
          <a:endParaRPr lang="en-GB" sz="2200" dirty="0" smtClean="0">
            <a:solidFill>
              <a:schemeClr val="bg1"/>
            </a:solidFill>
            <a:latin typeface="Antique Olive" pitchFamily="34" charset="0"/>
          </a:endParaRPr>
        </a:p>
        <a:p>
          <a:pPr algn="r" rtl="1"/>
          <a:r>
            <a:rPr lang="ar-SA" sz="2200" dirty="0" smtClean="0">
              <a:solidFill>
                <a:schemeClr val="bg1"/>
              </a:solidFill>
              <a:latin typeface="Antique Olive" pitchFamily="34" charset="0"/>
            </a:rPr>
            <a:t>الق</a:t>
          </a:r>
          <a:r>
            <a:rPr lang="ar-EG" sz="2200" dirty="0" smtClean="0">
              <a:solidFill>
                <a:schemeClr val="bg1"/>
              </a:solidFill>
              <a:latin typeface="Antique Olive" pitchFamily="34" charset="0"/>
            </a:rPr>
            <a:t>د</a:t>
          </a:r>
          <a:r>
            <a:rPr lang="ar-SA" sz="2200" dirty="0" smtClean="0">
              <a:solidFill>
                <a:schemeClr val="bg1"/>
              </a:solidFill>
              <a:latin typeface="Antique Olive" pitchFamily="34" charset="0"/>
            </a:rPr>
            <a:t>رة على اتخاذ القرار</a:t>
          </a:r>
          <a:endParaRPr lang="en-GB" sz="2200" dirty="0">
            <a:solidFill>
              <a:schemeClr val="bg1"/>
            </a:solidFill>
            <a:latin typeface="Antique Olive" pitchFamily="34" charset="0"/>
          </a:endParaRPr>
        </a:p>
      </dgm:t>
    </dgm:pt>
    <dgm:pt modelId="{5623769D-962A-4D7B-BB5F-780775EB8C32}" type="parTrans" cxnId="{8679C7FB-8C6F-4E1A-8462-79A361E5AC3F}">
      <dgm:prSet/>
      <dgm:spPr/>
      <dgm:t>
        <a:bodyPr/>
        <a:lstStyle/>
        <a:p>
          <a:endParaRPr lang="en-GB"/>
        </a:p>
      </dgm:t>
    </dgm:pt>
    <dgm:pt modelId="{CCF9B741-308E-440D-B94D-CD7BB5D55ABB}" type="sibTrans" cxnId="{8679C7FB-8C6F-4E1A-8462-79A361E5AC3F}">
      <dgm:prSet/>
      <dgm:spPr/>
      <dgm:t>
        <a:bodyPr/>
        <a:lstStyle/>
        <a:p>
          <a:endParaRPr lang="en-GB"/>
        </a:p>
      </dgm:t>
    </dgm:pt>
    <dgm:pt modelId="{F816777A-4655-4363-81E6-E8611C0D4320}" type="pres">
      <dgm:prSet presAssocID="{23558417-5387-4422-976C-6F82896A7235}" presName="compositeShape" presStyleCnt="0">
        <dgm:presLayoutVars>
          <dgm:chMax val="2"/>
          <dgm:dir val="rev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910F052-C91F-40C3-9C19-8FF8F6D02275}" type="pres">
      <dgm:prSet presAssocID="{23558417-5387-4422-976C-6F82896A7235}" presName="ribbon" presStyleLbl="node1" presStyleIdx="0" presStyleCnt="1" custFlipHor="1"/>
      <dgm:spPr>
        <a:solidFill>
          <a:schemeClr val="accent3"/>
        </a:solidFill>
      </dgm:spPr>
      <dgm:t>
        <a:bodyPr/>
        <a:lstStyle/>
        <a:p>
          <a:endParaRPr lang="en-GB"/>
        </a:p>
      </dgm:t>
    </dgm:pt>
    <dgm:pt modelId="{88FBC32A-6B59-4FBE-AD2C-8BE61AB6F64B}" type="pres">
      <dgm:prSet presAssocID="{23558417-5387-4422-976C-6F82896A7235}" presName="leftArrowText" presStyleLbl="node1" presStyleIdx="0" presStyleCnt="1" custScaleX="145451" custScaleY="77031" custLinFactNeighborX="-7954" custLinFactNeighborY="3197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8F6411-7927-4677-8327-E5124AC411D0}" type="pres">
      <dgm:prSet presAssocID="{23558417-5387-4422-976C-6F82896A7235}" presName="rightArrowText" presStyleLbl="node1" presStyleIdx="0" presStyleCnt="1" custScaleX="123080" custLinFactNeighborX="11218" custLinFactNeighborY="-2046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AB06BD5-10CC-4BDA-8D0C-165BAB6CFEF1}" srcId="{23558417-5387-4422-976C-6F82896A7235}" destId="{2AA18B4C-9571-4738-A051-059A3B92A2B6}" srcOrd="0" destOrd="0" parTransId="{BE30EC04-9AC1-458D-A53F-C734A32E3678}" sibTransId="{2B0379C8-BD2D-4F84-A76D-62CAF9D02D2C}"/>
    <dgm:cxn modelId="{4D14AE39-06A8-43C6-A809-A9FAAFDE52C3}" type="presOf" srcId="{CFAB6405-2DBF-4C76-B5DA-0EA053FA9D8C}" destId="{88FBC32A-6B59-4FBE-AD2C-8BE61AB6F64B}" srcOrd="0" destOrd="0" presId="urn:microsoft.com/office/officeart/2005/8/layout/arrow6"/>
    <dgm:cxn modelId="{8679C7FB-8C6F-4E1A-8462-79A361E5AC3F}" srcId="{23558417-5387-4422-976C-6F82896A7235}" destId="{CFAB6405-2DBF-4C76-B5DA-0EA053FA9D8C}" srcOrd="1" destOrd="0" parTransId="{5623769D-962A-4D7B-BB5F-780775EB8C32}" sibTransId="{CCF9B741-308E-440D-B94D-CD7BB5D55ABB}"/>
    <dgm:cxn modelId="{C1C385E9-9AB0-464A-859E-83FBAED2594F}" type="presOf" srcId="{23558417-5387-4422-976C-6F82896A7235}" destId="{F816777A-4655-4363-81E6-E8611C0D4320}" srcOrd="0" destOrd="0" presId="urn:microsoft.com/office/officeart/2005/8/layout/arrow6"/>
    <dgm:cxn modelId="{7B2BBA7C-4A60-4DF3-9624-B6DB74F203BC}" type="presOf" srcId="{2AA18B4C-9571-4738-A051-059A3B92A2B6}" destId="{468F6411-7927-4677-8327-E5124AC411D0}" srcOrd="0" destOrd="0" presId="urn:microsoft.com/office/officeart/2005/8/layout/arrow6"/>
    <dgm:cxn modelId="{AFB3B532-AB0E-45D2-9A55-0E94221ABE55}" type="presParOf" srcId="{F816777A-4655-4363-81E6-E8611C0D4320}" destId="{0910F052-C91F-40C3-9C19-8FF8F6D02275}" srcOrd="0" destOrd="0" presId="urn:microsoft.com/office/officeart/2005/8/layout/arrow6"/>
    <dgm:cxn modelId="{94498855-16D0-4C27-B913-DE1F120A8F80}" type="presParOf" srcId="{F816777A-4655-4363-81E6-E8611C0D4320}" destId="{88FBC32A-6B59-4FBE-AD2C-8BE61AB6F64B}" srcOrd="1" destOrd="0" presId="urn:microsoft.com/office/officeart/2005/8/layout/arrow6"/>
    <dgm:cxn modelId="{FC22C70A-01CA-4CD2-A723-B5C4E9140369}" type="presParOf" srcId="{F816777A-4655-4363-81E6-E8611C0D4320}" destId="{468F6411-7927-4677-8327-E5124AC411D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10F052-C91F-40C3-9C19-8FF8F6D02275}">
      <dsp:nvSpPr>
        <dsp:cNvPr id="0" name=""/>
        <dsp:cNvSpPr/>
      </dsp:nvSpPr>
      <dsp:spPr>
        <a:xfrm flipH="1">
          <a:off x="0" y="617061"/>
          <a:ext cx="8229600" cy="3291840"/>
        </a:xfrm>
        <a:prstGeom prst="leftRightRibbon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BC32A-6B59-4FBE-AD2C-8BE61AB6F64B}">
      <dsp:nvSpPr>
        <dsp:cNvPr id="0" name=""/>
        <dsp:cNvSpPr/>
      </dsp:nvSpPr>
      <dsp:spPr>
        <a:xfrm>
          <a:off x="154367" y="1894152"/>
          <a:ext cx="3950111" cy="124251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232" rIns="0" bIns="83820" numCol="1" spcCol="1270" anchor="ctr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>
              <a:solidFill>
                <a:schemeClr val="bg1"/>
              </a:solidFill>
              <a:latin typeface="Antique Olive" pitchFamily="34" charset="0"/>
            </a:rPr>
            <a:t>معلومات واضحة</a:t>
          </a:r>
          <a:endParaRPr lang="en-GB" sz="2200" kern="1200" dirty="0" smtClean="0">
            <a:solidFill>
              <a:schemeClr val="bg1"/>
            </a:solidFill>
            <a:latin typeface="Antique Olive" pitchFamily="34" charset="0"/>
          </a:endParaRPr>
        </a:p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>
              <a:solidFill>
                <a:schemeClr val="bg1"/>
              </a:solidFill>
              <a:latin typeface="Antique Olive" pitchFamily="34" charset="0"/>
            </a:rPr>
            <a:t>الق</a:t>
          </a:r>
          <a:r>
            <a:rPr lang="ar-EG" sz="2200" kern="1200" dirty="0" smtClean="0">
              <a:solidFill>
                <a:schemeClr val="bg1"/>
              </a:solidFill>
              <a:latin typeface="Antique Olive" pitchFamily="34" charset="0"/>
            </a:rPr>
            <a:t>د</a:t>
          </a:r>
          <a:r>
            <a:rPr lang="ar-SA" sz="2200" kern="1200" dirty="0" smtClean="0">
              <a:solidFill>
                <a:schemeClr val="bg1"/>
              </a:solidFill>
              <a:latin typeface="Antique Olive" pitchFamily="34" charset="0"/>
            </a:rPr>
            <a:t>رة على اتخاذ القرار</a:t>
          </a:r>
          <a:endParaRPr lang="en-GB" sz="2200" kern="1200" dirty="0">
            <a:solidFill>
              <a:schemeClr val="bg1"/>
            </a:solidFill>
            <a:latin typeface="Antique Olive" pitchFamily="34" charset="0"/>
          </a:endParaRPr>
        </a:p>
      </dsp:txBody>
      <dsp:txXfrm>
        <a:off x="154367" y="1894152"/>
        <a:ext cx="3950111" cy="1242511"/>
      </dsp:txXfrm>
    </dsp:sp>
    <dsp:sp modelId="{468F6411-7927-4677-8327-E5124AC411D0}">
      <dsp:nvSpPr>
        <dsp:cNvPr id="0" name=""/>
        <dsp:cNvSpPr/>
      </dsp:nvSpPr>
      <dsp:spPr>
        <a:xfrm>
          <a:off x="4104465" y="1389694"/>
          <a:ext cx="3950306" cy="161300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232" rIns="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>
              <a:solidFill>
                <a:schemeClr val="bg1"/>
              </a:solidFill>
              <a:latin typeface="Antique Olive" pitchFamily="34" charset="0"/>
            </a:rPr>
            <a:t>أحداث </a:t>
          </a:r>
          <a:r>
            <a:rPr lang="ar-EG" sz="2200" kern="1200" dirty="0" smtClean="0">
              <a:solidFill>
                <a:schemeClr val="bg1"/>
              </a:solidFill>
              <a:latin typeface="Antique Olive" pitchFamily="34" charset="0"/>
            </a:rPr>
            <a:t>يصعب </a:t>
          </a:r>
          <a:r>
            <a:rPr lang="ar-SA" sz="2200" kern="1200" dirty="0" smtClean="0">
              <a:solidFill>
                <a:schemeClr val="bg1"/>
              </a:solidFill>
              <a:latin typeface="Antique Olive" pitchFamily="34" charset="0"/>
            </a:rPr>
            <a:t>التنبؤ بها</a:t>
          </a:r>
          <a:endParaRPr lang="en-GB" sz="2200" kern="1200" dirty="0" smtClean="0">
            <a:solidFill>
              <a:schemeClr val="bg1"/>
            </a:solidFill>
            <a:latin typeface="Antique Olive" pitchFamily="34" charset="0"/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>
              <a:solidFill>
                <a:schemeClr val="bg1"/>
              </a:solidFill>
              <a:latin typeface="Antique Olive" pitchFamily="34" charset="0"/>
            </a:rPr>
            <a:t>أحداث لا يمكن التحكم فيها</a:t>
          </a:r>
          <a:endParaRPr lang="en-GB" sz="2200" kern="1200" dirty="0" smtClean="0">
            <a:solidFill>
              <a:schemeClr val="bg1"/>
            </a:solidFill>
            <a:latin typeface="Antique Olive" pitchFamily="34" charset="0"/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>
            <a:solidFill>
              <a:schemeClr val="tx1"/>
            </a:solidFill>
          </a:endParaRPr>
        </a:p>
      </dsp:txBody>
      <dsp:txXfrm>
        <a:off x="4104465" y="1389694"/>
        <a:ext cx="3950306" cy="1613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AB4F8A-6E73-429F-9AC5-2526B3CF482C}" type="datetimeFigureOut">
              <a:rPr lang="es-ES"/>
              <a:pPr>
                <a:defRPr/>
              </a:pPr>
              <a:t>21/11/2015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42CDDA1-0723-4537-A33E-D38B99050475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2393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A5CEC0-CCAD-4665-9AB9-25773FBEA6F0}" type="slidenum">
              <a:rPr lang="ar-SA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043E42-F0A9-4ADA-A16C-55999EE2D7B5}" type="slidenum">
              <a:rPr lang="ar-SA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981C9E-7A5A-40AF-836C-06D0229AF8F0}" type="slidenum">
              <a:rPr lang="ar-SA" smtClean="0"/>
              <a:pPr/>
              <a:t>20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C24141-8591-4AAE-9F95-D6684685288C}" type="slidenum">
              <a:rPr lang="ar-SA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9422EB-636C-4ED2-93A5-ACBFE4EC899C}" type="slidenum">
              <a:rPr lang="ar-SA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56EAF9-B235-47F8-8D59-6C9DE86B8DCA}" type="slidenum">
              <a:rPr lang="ar-SA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F9EF12-944C-40C1-893F-0E5300D421EB}" type="slidenum">
              <a:rPr lang="ar-SA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59EC2A-B363-43D1-BCE1-3E961C148677}" type="slidenum">
              <a:rPr lang="ar-SA" smtClean="0"/>
              <a:pPr/>
              <a:t>9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60393"/>
          <a:stretch>
            <a:fillRect/>
          </a:stretch>
        </p:blipFill>
        <p:spPr bwMode="auto">
          <a:xfrm>
            <a:off x="2232025" y="4149725"/>
            <a:ext cx="4535488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 userDrawn="1"/>
        </p:nvSpPr>
        <p:spPr>
          <a:xfrm>
            <a:off x="395288" y="4149725"/>
            <a:ext cx="8208962" cy="12954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/>
          <a:p>
            <a:pPr algn="ctr" defTabSz="457200" rtl="1">
              <a:defRPr/>
            </a:pPr>
            <a:r>
              <a:rPr lang="ar-EG" sz="6000" b="1">
                <a:latin typeface="Antique Olive"/>
              </a:rPr>
              <a:t>دورة تدريبية</a:t>
            </a:r>
            <a:endParaRPr lang="es-ES" sz="6000" b="1">
              <a:latin typeface="Antique Olive"/>
            </a:endParaRPr>
          </a:p>
        </p:txBody>
      </p:sp>
      <p:sp>
        <p:nvSpPr>
          <p:cNvPr id="4" name="Rectangle 6"/>
          <p:cNvSpPr/>
          <p:nvPr userDrawn="1"/>
        </p:nvSpPr>
        <p:spPr>
          <a:xfrm>
            <a:off x="2195513" y="836613"/>
            <a:ext cx="4608512" cy="2952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1" fontAlgn="auto">
              <a:lnSpc>
                <a:spcPts val="1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رعاية الأشخاص المتّجر بهم</a:t>
            </a:r>
            <a:endParaRPr lang="en-US" sz="6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2195513" y="3730625"/>
            <a:ext cx="4608512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مبادئ توجيهية لمقدمى الخدمات الصحية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9"/>
          <p:cNvSpPr/>
          <p:nvPr userDrawn="1"/>
        </p:nvSpPr>
        <p:spPr>
          <a:xfrm>
            <a:off x="2463800" y="6327775"/>
            <a:ext cx="165735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المنظمة الدولية للهجرة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0"/>
          <p:cNvSpPr/>
          <p:nvPr userDrawn="1"/>
        </p:nvSpPr>
        <p:spPr>
          <a:xfrm>
            <a:off x="4140200" y="6327775"/>
            <a:ext cx="1439863" cy="35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مبادرة الأمم المتحدة العالمية لمكافحة الإتجار بالأشخاص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1"/>
          <p:cNvSpPr/>
          <p:nvPr userDrawn="1"/>
        </p:nvSpPr>
        <p:spPr>
          <a:xfrm>
            <a:off x="5292725" y="6632575"/>
            <a:ext cx="17272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كلية لندن لعلم الصحة والطب المدارى</a:t>
            </a:r>
            <a:endParaRPr 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86764AD0-8989-4223-8EAB-C3D2C719106B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214D68E-2A8E-413D-A5C0-A3A7379AC1CA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04CAA-3181-4A47-A441-259910E7CD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E357E10-A291-4D36-88EE-1964A31C3FC6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15DEF-F13B-4D5E-B4E2-51CC73FD2D0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706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3" y="1600201"/>
            <a:ext cx="404706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D68C9E-E4BB-4018-B3EE-EE182B43EE91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4C840-AF7B-4DAB-9A92-CEDDD360A8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013EABD-4B81-49BB-965F-C062061528E6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02D77-7286-4358-B348-67A415C48C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89DDD6-93B1-4A99-9F48-0DB722974290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A4D9C-A0BC-441D-9BE4-126A24B7D7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136D829-8554-43D0-8059-C8139C903559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2430F-74CF-41DC-9A3B-730D08F419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D779EA9-6050-4F1F-962E-343707B77384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13CAA-1D7B-42E3-947B-07F7000852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639694-B6FF-423C-96FC-96B8816E2DB7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B6BE-5F29-4E59-AA10-267BE1B691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B65840-2D7D-4672-AB9B-B5B4ACDF62D8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42FB0-2DF0-4BAD-B56D-3FFB0F0281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3673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FFF062A-9564-47B4-9F5E-0E05FE37CAB8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A69F-8608-4F75-B73C-F013B26343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4826000"/>
            <a:ext cx="133191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1009650" y="476250"/>
            <a:ext cx="7116763" cy="122396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059" y="1807361"/>
            <a:ext cx="6474301" cy="4051437"/>
          </a:xfrm>
          <a:prstGeom prst="rect">
            <a:avLst/>
          </a:prstGeom>
        </p:spPr>
        <p:txBody>
          <a:bodyPr/>
          <a:lstStyle>
            <a:lvl1pPr algn="r" rtl="1">
              <a:defRPr>
                <a:latin typeface="Antique Olive" pitchFamily="34" charset="0"/>
              </a:defRPr>
            </a:lvl1pPr>
            <a:lvl2pPr algn="r" rtl="1">
              <a:defRPr>
                <a:latin typeface="Antique Olive" pitchFamily="34" charset="0"/>
              </a:defRPr>
            </a:lvl2pPr>
            <a:lvl3pPr algn="r" rtl="1">
              <a:defRPr>
                <a:latin typeface="Antique Olive" pitchFamily="34" charset="0"/>
              </a:defRPr>
            </a:lvl3pPr>
            <a:lvl4pPr algn="r" rtl="1">
              <a:defRPr>
                <a:latin typeface="Antique Olive" pitchFamily="34" charset="0"/>
              </a:defRPr>
            </a:lvl4pPr>
            <a:lvl5pPr algn="r" rtl="1"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4DB9747C-8774-4AE1-99C1-81336F44237D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3" y="1600201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7C9B36-4013-476B-9A56-9FE07ABAF18A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23A6A-2528-47E7-B564-68758FAE3C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9733" y="1600201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C9BF66-3E92-45DF-990D-F3999EB08FF1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92D1B-F017-41D3-9A26-70CDB18253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9733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9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9733" y="3938589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50F69F1-20AE-437E-89D3-CC2A43C413A8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A9A50-54D2-46E7-A58C-113181B484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E34722-EFF7-4CE1-B914-42A16C48F1BE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2C886-7F24-4E63-A5E9-B1418F9F61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8D2BE-B3E2-4A95-9E19-CE9D7E0B76BA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60393"/>
          <a:stretch>
            <a:fillRect/>
          </a:stretch>
        </p:blipFill>
        <p:spPr bwMode="auto">
          <a:xfrm>
            <a:off x="2232025" y="4149725"/>
            <a:ext cx="4535488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/>
          <p:nvPr userDrawn="1"/>
        </p:nvSpPr>
        <p:spPr>
          <a:xfrm>
            <a:off x="2195513" y="836613"/>
            <a:ext cx="4608512" cy="2952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1" fontAlgn="auto">
              <a:lnSpc>
                <a:spcPts val="1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رعاية الأشخاص المتّجر بهم</a:t>
            </a:r>
            <a:endParaRPr lang="en-US" sz="6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9"/>
          <p:cNvSpPr/>
          <p:nvPr userDrawn="1"/>
        </p:nvSpPr>
        <p:spPr>
          <a:xfrm>
            <a:off x="2195513" y="3730625"/>
            <a:ext cx="4608512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مبادئ توجيهية لمقدمى الخدمات الصحية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0"/>
          <p:cNvSpPr/>
          <p:nvPr userDrawn="1"/>
        </p:nvSpPr>
        <p:spPr>
          <a:xfrm>
            <a:off x="2463800" y="6327775"/>
            <a:ext cx="165735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المنظمة الدولية للهجرة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1"/>
          <p:cNvSpPr/>
          <p:nvPr userDrawn="1"/>
        </p:nvSpPr>
        <p:spPr>
          <a:xfrm>
            <a:off x="4140200" y="6327775"/>
            <a:ext cx="1439863" cy="350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مبادرة الأمم المتحدة العالمية لمكافحة الإتجار بالأشخاص</a:t>
            </a:r>
            <a:endParaRPr lang="en-US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2"/>
          <p:cNvSpPr/>
          <p:nvPr userDrawn="1"/>
        </p:nvSpPr>
        <p:spPr>
          <a:xfrm>
            <a:off x="5292725" y="6632575"/>
            <a:ext cx="17272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كلية لندن لعلم الصحة والطب المدارى</a:t>
            </a:r>
            <a:endParaRPr lang="en-US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009650" y="4149725"/>
            <a:ext cx="7116763" cy="122396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DA841BA2-C2DA-4F7B-8E85-37A984B4C826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43463"/>
            <a:ext cx="1331913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1042988" y="476250"/>
            <a:ext cx="7118350" cy="122396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2148" y="1809749"/>
            <a:ext cx="3148571" cy="40513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077071" cy="40513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062ED265-9651-4C09-AA84-716BEDB861D1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43463"/>
            <a:ext cx="1331913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982663" y="481013"/>
            <a:ext cx="7118350" cy="122396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148" y="1812927"/>
            <a:ext cx="3148571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2148" y="2389189"/>
            <a:ext cx="3148571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1" y="1812927"/>
            <a:ext cx="314908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389189"/>
            <a:ext cx="3077072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DD9A1167-19A8-4733-A29B-95D54A1EF60C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463" y="4830763"/>
            <a:ext cx="1333501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 userDrawn="1"/>
        </p:nvSpPr>
        <p:spPr>
          <a:xfrm>
            <a:off x="993775" y="549275"/>
            <a:ext cx="7116763" cy="122396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5D513354-20DB-4A2B-82DD-32E625405543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4843463"/>
            <a:ext cx="13319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938A7322-51F6-47B6-8F32-54F823F3CB22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4843463"/>
            <a:ext cx="13319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1009650" y="404813"/>
            <a:ext cx="2698750" cy="122396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s-ES" cap="all" dirty="0"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>
                <a:latin typeface="Antique Oliv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8050" y="6492875"/>
            <a:ext cx="6080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ntique Olive"/>
              </a:defRPr>
            </a:lvl1pPr>
          </a:lstStyle>
          <a:p>
            <a:pPr>
              <a:defRPr/>
            </a:pPr>
            <a:fld id="{371373ED-EE53-4173-A86B-C10F589E5098}" type="slidenum">
              <a:rPr lang="ar-SA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C7570DE-DA76-46EE-8C62-F1ADDB67F980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83706-C90F-4234-97B3-7CF821F128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image" Target="../media/image5.wmf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bg2">
                <a:tint val="97000"/>
                <a:shade val="80000"/>
                <a:hueMod val="110000"/>
                <a:satMod val="120000"/>
              </a:schemeClr>
            </a:gs>
            <a:gs pos="100000">
              <a:schemeClr val="bg2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32025" y="6350"/>
            <a:ext cx="45354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113" y="4941888"/>
            <a:ext cx="611187" cy="611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400" y="482600"/>
            <a:ext cx="598488" cy="904875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475" y="1887538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588" y="282575"/>
            <a:ext cx="1128712" cy="11287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775" y="1327150"/>
            <a:ext cx="608013" cy="6080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525" y="5611813"/>
            <a:ext cx="738188" cy="738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588" y="4927600"/>
            <a:ext cx="738187" cy="738188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3988" y="2698750"/>
            <a:ext cx="468312" cy="4683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663" y="3167063"/>
            <a:ext cx="458787" cy="4587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Title 1"/>
          <p:cNvSpPr txBox="1">
            <a:spLocks/>
          </p:cNvSpPr>
          <p:nvPr userDrawn="1"/>
        </p:nvSpPr>
        <p:spPr>
          <a:xfrm>
            <a:off x="1039813" y="4149725"/>
            <a:ext cx="7116762" cy="128746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5400" cap="all" dirty="0" smtClean="0">
                <a:latin typeface="Antique Olive" pitchFamily="34" charset="0"/>
                <a:cs typeface="Calibri" pitchFamily="34" charset="0"/>
              </a:rPr>
              <a:t>Training COURSE </a:t>
            </a:r>
            <a:endParaRPr lang="en-US" sz="4800" cap="all" dirty="0">
              <a:latin typeface="Antique Olive" pitchFamily="34" charset="0"/>
              <a:cs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E17A9-BE62-4877-B270-D771E8B81FE5}" type="datetime1">
              <a:rPr lang="en-US"/>
              <a:pPr>
                <a:defRPr/>
              </a:pPr>
              <a:t>11/21/2015</a:t>
            </a:fld>
            <a:endParaRPr lang="en-GB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10244" name="Picture 4" descr="Page header wide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orner graphic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532813" y="6391275"/>
            <a:ext cx="6143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3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69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FF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32368E5D-2EE6-4C92-911A-849D9FAC38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5715000"/>
            <a:ext cx="674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 bwMode="auto">
          <a:xfrm>
            <a:off x="1042988" y="476250"/>
            <a:ext cx="7058025" cy="1231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ar-EG" b="1" smtClean="0">
                <a:latin typeface="Times New Roman" pitchFamily="18" charset="0"/>
                <a:cs typeface="Times New Roman" pitchFamily="18" charset="0"/>
              </a:rPr>
              <a:t>التعرف على الصدمات السابقة في النهج العلاجي الذي تتبعه</a:t>
            </a:r>
            <a:endParaRPr lang="en-GB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7107" name="TextBox 5"/>
          <p:cNvSpPr txBox="1">
            <a:spLocks noChangeArrowheads="1"/>
          </p:cNvSpPr>
          <p:nvPr/>
        </p:nvSpPr>
        <p:spPr bwMode="auto">
          <a:xfrm rot="2503256" flipH="1">
            <a:off x="7221538" y="2459365"/>
            <a:ext cx="18272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EG" sz="2800" b="1" dirty="0" smtClean="0">
                <a:latin typeface="Antique Olive"/>
              </a:rPr>
              <a:t>أحداث </a:t>
            </a:r>
            <a:r>
              <a:rPr lang="ar-SA" sz="2800" b="1" dirty="0" smtClean="0">
                <a:latin typeface="Antique Olive"/>
              </a:rPr>
              <a:t>سابق</a:t>
            </a:r>
            <a:r>
              <a:rPr lang="ar-EG" sz="2800" b="1" dirty="0">
                <a:latin typeface="Antique Olive"/>
              </a:rPr>
              <a:t>ة</a:t>
            </a:r>
            <a:endParaRPr lang="en-GB" sz="2800" b="1" dirty="0">
              <a:latin typeface="Antique Olive"/>
            </a:endParaRPr>
          </a:p>
        </p:txBody>
      </p:sp>
      <p:sp>
        <p:nvSpPr>
          <p:cNvPr id="47108" name="TextBox 6"/>
          <p:cNvSpPr txBox="1">
            <a:spLocks noChangeArrowheads="1"/>
          </p:cNvSpPr>
          <p:nvPr/>
        </p:nvSpPr>
        <p:spPr bwMode="auto">
          <a:xfrm>
            <a:off x="2051050" y="2398713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EG" sz="2400" b="1">
                <a:latin typeface="Times New Roman" pitchFamily="18" charset="0"/>
                <a:cs typeface="Times New Roman" pitchFamily="18" charset="0"/>
              </a:rPr>
              <a:t>مقابلة علاجية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9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9D9B865-EE5B-4A5A-92C1-3A59A9DE5B78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10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292350"/>
            <a:ext cx="7354887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خلق ”مساحة آمنة“ للعلاج  تشجع على الإفصاح والمناقشة</a:t>
            </a:r>
            <a:endParaRPr lang="ar-EG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تعزيز قدرة المريض على إتخاذ القرار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التأكيد على سلامة المريض والمحافظة عليه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التأكيد على سلامة مقدم الرعاية والمحافظة عليه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ضمان الموافقة عن علم ودراية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26AADF2-0A86-4180-8D82-449AC5DA2DC2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11</a:t>
            </a:fld>
            <a:endParaRPr lang="en-US" sz="1600">
              <a:latin typeface="Arial Black" pitchFamily="34" charset="0"/>
            </a:endParaRPr>
          </a:p>
        </p:txBody>
      </p:sp>
      <p:sp>
        <p:nvSpPr>
          <p:cNvPr id="49155" name="Rectangle 1"/>
          <p:cNvSpPr>
            <a:spLocks noChangeArrowheads="1"/>
          </p:cNvSpPr>
          <p:nvPr/>
        </p:nvSpPr>
        <p:spPr bwMode="auto">
          <a:xfrm>
            <a:off x="1116013" y="777875"/>
            <a:ext cx="698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EG" sz="3200" b="1">
                <a:latin typeface="Times New Roman" pitchFamily="18" charset="0"/>
                <a:cs typeface="Times New Roman" pitchFamily="18" charset="0"/>
              </a:rPr>
              <a:t>نهج الرعاية الملمة بتأثير الصدمات</a:t>
            </a:r>
            <a:endParaRPr lang="es-E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 bwMode="auto">
          <a:xfrm>
            <a:off x="1042988" y="646113"/>
            <a:ext cx="7058025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b="1" smtClean="0">
                <a:latin typeface="Times New Roman" pitchFamily="18" charset="0"/>
                <a:cs typeface="Times New Roman" pitchFamily="18" charset="0"/>
              </a:rPr>
              <a:t>”مساحة آمنة“ للعلاج  تتيح الإفصاح والمناقشة</a:t>
            </a:r>
            <a:endParaRPr lang="en-GB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0" y="1773238"/>
            <a:ext cx="7885113" cy="5084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خلق مناخ ونهج يسمح لك بالإستفسارعن العنف ويوفر للآخرين الفرصة للإفصاح عن مخاوفهم ما تعرضوا له من إساءة  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توفير جو هادئ ومتواصل يساعد على الإفصاح (دون مقاطعة مثل فتح باب، أو هاتف، أو غير ذلك)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ضمان الخصوصية وإخفاء الهوية وإبلاغ هذه الضمانات للمريض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الاعتماد على الاتصال البصرى وسرعة الإدراك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إظهار القبول والفهم وعدم إصدار أحكام أو إبداء الإستنكار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العمل على ”تطبيع“ الأعراض من خلال توفير المعلومات عن الاستجابات الشائعة للصدمة</a:t>
            </a: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55E6D1B-8803-4A45-ADCB-414FA1F32795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12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 bwMode="auto">
          <a:xfrm>
            <a:off x="1042988" y="650875"/>
            <a:ext cx="7058025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b="1" dirty="0" smtClean="0">
                <a:latin typeface="Times New Roman" pitchFamily="18" charset="0"/>
                <a:cs typeface="Times New Roman" pitchFamily="18" charset="0"/>
              </a:rPr>
              <a:t>تعزيز قدرة المريض على إتخاذ القرار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323850" y="2071688"/>
            <a:ext cx="7362825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إعطاء معلومات عن الإجراءات وخيارات العلاج قبل بدء الفحص أو الرعاية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تقديم وصف تفصيلي أثناء تقديم الرعاية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تقديم معلومات واضحة عن إجراءات التشخيص أو المتابعة في الحال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التأكد من أن المريض يفهم ما تم توضيحه من خلال طرح الأسئلة وتلقي الردود عليها</a:t>
            </a:r>
            <a:endParaRPr lang="en-GB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84A7881-60A2-44EE-A248-2F3B22B0D263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13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 bwMode="auto">
          <a:xfrm>
            <a:off x="1042988" y="476250"/>
            <a:ext cx="70580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b="1" dirty="0" smtClean="0">
                <a:latin typeface="Times New Roman" pitchFamily="18" charset="0"/>
                <a:cs typeface="Times New Roman" pitchFamily="18" charset="0"/>
              </a:rPr>
              <a:t>تعزيز قدرة المريض على اتخاذ القرار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0" y="1844675"/>
            <a:ext cx="7793038" cy="4897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تمكين الأفراد على السيطرة أثناء الكشف الطبى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التأكد من أن يتم مطالبة الفرد بالموافقة، والتي يجب أن تكون عن علم ودراية، ومعطاة بحرية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إعطاء الأفراد فرص لطرح الأسئلة وإثارة الاعتراضات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الاستماع والمتابعة الدقيقة للإشارات اللفظية و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غير اللفظية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عدم إعطاء نصيحة قانونية أو غير طبية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عدم إعطاء وعوداً لست واثقاً من قدرتك على الوفاء بها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65519B1-A5AE-4884-B611-677C4D741699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14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 bwMode="auto">
          <a:xfrm>
            <a:off x="1042988" y="485775"/>
            <a:ext cx="70580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sz="4000" dirty="0" smtClean="0">
                <a:latin typeface="Times New Roman" pitchFamily="18" charset="0"/>
                <a:cs typeface="Times New Roman" pitchFamily="18" charset="0"/>
              </a:rPr>
              <a:t>التأكيد على سلامة المريض والمحافظة عليها</a:t>
            </a: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2032000"/>
            <a:ext cx="7718425" cy="4133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حاول التحدث مع الفرد على انفراد وتوخي الحذر بشأن من يصاحب المريض ويلاحظه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اطلب التعرف على تصورات الأفراد بشأن المخاطر التي قد يواجهونها وسلامتهم والاستماع إليها جيداً 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إدارة الملاحظات والمعلومات الموجودة بملف حالة المريض بعناية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تحجيم مشاركة المعلومات والمناقشات العارضة عن المرضى المتّجر بهم، حتى وإن كانت هذه المناقشات تراعي عدم الكشف عن هوياتهم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dirty="0" smtClean="0">
                <a:latin typeface="Times New Roman" pitchFamily="18" charset="0"/>
                <a:cs typeface="Times New Roman" pitchFamily="18" charset="0"/>
              </a:rPr>
              <a:t>اتخاذ قرارات حذرة بشأن الإفصاح عن المعلومات للزملاء أو غيرهم (الأسرة أو الأصدقاء)</a:t>
            </a: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07986FE-E5B5-4DD8-A54C-EFD3BB84662B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15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 bwMode="auto">
          <a:xfrm>
            <a:off x="1042988" y="485775"/>
            <a:ext cx="70580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sz="3600" dirty="0" smtClean="0">
                <a:latin typeface="Times New Roman" pitchFamily="18" charset="0"/>
                <a:cs typeface="Times New Roman" pitchFamily="18" charset="0"/>
              </a:rPr>
              <a:t>التأكيد على سلامة مقدم الرعاية والمحافظة عليه</a:t>
            </a: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2247900"/>
            <a:ext cx="7639050" cy="3702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توخي الحذر بشأن من يصاحب المريض أو يقوم براعيته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عدم الإفصاح عن معلوماتك الشخصية أو تفاصيل الاتصال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عدم عرض توفير مسكن أو غير ذلك من الدعم غير المهني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تحديد الدعم المطلوب لاحتياجاتك العاطفية والنفسية</a:t>
            </a:r>
            <a:endParaRPr lang="en-GB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endParaRPr lang="en-GB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31D7349-A2DC-4ACF-9C76-8599DA949A30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16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b="1" dirty="0" smtClean="0">
                <a:latin typeface="Times New Roman" pitchFamily="18" charset="0"/>
                <a:cs typeface="Times New Roman" pitchFamily="18" charset="0"/>
              </a:rPr>
              <a:t>الموافقة عن علم ودراية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2114550"/>
            <a:ext cx="6473825" cy="40513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ar-EG" sz="2400" b="1" smtClean="0">
                <a:latin typeface="Times New Roman" pitchFamily="18" charset="0"/>
                <a:cs typeface="Times New Roman" pitchFamily="18" charset="0"/>
              </a:rPr>
              <a:t>متي تحتاجها؟</a:t>
            </a: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للإحالة إلى دائرة أخرى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لاتخاذ إجراءات طبية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لعرض الملاحظات الموجودة بملف الحالة على أخصائيين آخرين (مثل: الممارسون الطبيون، والشرطة، والمساعدة القانونية) 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smtClean="0">
                <a:latin typeface="Times New Roman" pitchFamily="18" charset="0"/>
                <a:cs typeface="Times New Roman" pitchFamily="18" charset="0"/>
              </a:rPr>
              <a:t>لتحويل رعاية المريض إلى مقدم رعاية آخر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7E438D8-549C-417E-90AF-72E158815CE1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17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b="1" dirty="0" smtClean="0">
                <a:latin typeface="Times New Roman" pitchFamily="18" charset="0"/>
                <a:cs typeface="Times New Roman" pitchFamily="18" charset="0"/>
              </a:rPr>
              <a:t>الموافقة عن علم ودراية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773238"/>
            <a:ext cx="7632700" cy="4895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ar-EG" sz="2400" b="1" smtClean="0">
                <a:latin typeface="Times New Roman" pitchFamily="18" charset="0"/>
                <a:cs typeface="Times New Roman" pitchFamily="18" charset="0"/>
              </a:rPr>
              <a:t>ما هي الإجراءات؟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smtClean="0">
                <a:latin typeface="Times New Roman" pitchFamily="18" charset="0"/>
                <a:cs typeface="Times New Roman" pitchFamily="18" charset="0"/>
              </a:rPr>
              <a:t>توضيح جميع المعلومات (باستخدام لغة المرضى) التي يحتاجها الأفراد لاتخاذ القرار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smtClean="0">
                <a:latin typeface="Times New Roman" pitchFamily="18" charset="0"/>
                <a:cs typeface="Times New Roman" pitchFamily="18" charset="0"/>
              </a:rPr>
              <a:t>شرح المزايا والعيوب بحيادية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smtClean="0">
                <a:latin typeface="Times New Roman" pitchFamily="18" charset="0"/>
                <a:cs typeface="Times New Roman" pitchFamily="18" charset="0"/>
              </a:rPr>
              <a:t>معرفة إذا كانت لديهم أية أسئلة أو يحتاجون إلى توضيح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smtClean="0">
                <a:latin typeface="Times New Roman" pitchFamily="18" charset="0"/>
                <a:cs typeface="Times New Roman" pitchFamily="18" charset="0"/>
              </a:rPr>
              <a:t>التأكد من أنهم أدركوا المعلومات التي قدمتها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200" smtClean="0">
                <a:latin typeface="Times New Roman" pitchFamily="18" charset="0"/>
                <a:cs typeface="Times New Roman" pitchFamily="18" charset="0"/>
              </a:rPr>
              <a:t>طرح سؤال بطريقة محايدة لمعرفة ما إذا كانوا يوافقون على الإجراء الذي عرضته عليهم </a:t>
            </a:r>
            <a:endParaRPr lang="en-US" sz="2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7AFE39F-C477-4DDF-B0A4-D6CEF715C162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18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FF349F8-ECE5-4E9E-9C8F-0D4FF2498800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19</a:t>
            </a:fld>
            <a:endParaRPr lang="en-US" sz="1600">
              <a:latin typeface="Arial Black" pitchFamily="34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6250"/>
            <a:ext cx="695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b="1" smtClean="0">
                <a:latin typeface="Times New Roman" pitchFamily="18" charset="0"/>
                <a:cs typeface="Times New Roman" pitchFamily="18" charset="0"/>
              </a:rPr>
              <a:t>الاستنتاجات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636838"/>
            <a:ext cx="7620000" cy="1612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ar-EG" sz="2800" b="1" dirty="0" smtClean="0">
                <a:latin typeface="Times New Roman" pitchFamily="18" charset="0"/>
                <a:cs typeface="Times New Roman" pitchFamily="18" charset="0"/>
              </a:rPr>
              <a:t>من المهم اتباع نهج الرعاية الملمة بتأثير الصدمات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ar-EG" sz="2800" b="1" dirty="0" smtClean="0">
                <a:latin typeface="Times New Roman" pitchFamily="18" charset="0"/>
                <a:cs typeface="Times New Roman" pitchFamily="18" charset="0"/>
              </a:rPr>
              <a:t>أثناء رعاية ضحايا الإتجار بالبشر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sz="3600" b="1" smtClean="0">
                <a:latin typeface="Times New Roman" pitchFamily="18" charset="0"/>
                <a:cs typeface="Times New Roman" pitchFamily="18" charset="0"/>
              </a:rPr>
              <a:t>أهداف الدورة التدريبية</a:t>
            </a:r>
            <a:endParaRPr lang="es-ES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 bwMode="auto">
          <a:xfrm>
            <a:off x="0" y="1700213"/>
            <a:ext cx="8243888" cy="48244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التعرف على كيفية التعامل مع الحالات </a:t>
            </a:r>
            <a:r>
              <a:rPr lang="ar-EG" sz="2400" i="1" dirty="0" smtClean="0">
                <a:latin typeface="Times New Roman" pitchFamily="18" charset="0"/>
                <a:cs typeface="Times New Roman" pitchFamily="18" charset="0"/>
              </a:rPr>
              <a:t>المشتبه بها</a:t>
            </a:r>
          </a:p>
          <a:p>
            <a:pPr marL="609600" indent="-609600" eaLnBrk="1" hangingPunct="1">
              <a:buClr>
                <a:schemeClr val="tx1"/>
              </a:buClr>
              <a:buFont typeface="Verdana" pitchFamily="34" charset="0"/>
              <a:buAutoNum type="arabicPeriod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التعرف على كيفية رعاية ضحية إتجار بالبشرمتعرف عليه عند </a:t>
            </a:r>
            <a:r>
              <a:rPr lang="ar-EG" sz="2400" i="1" dirty="0" smtClean="0">
                <a:latin typeface="Times New Roman" pitchFamily="18" charset="0"/>
                <a:cs typeface="Times New Roman" pitchFamily="18" charset="0"/>
              </a:rPr>
              <a:t>تحويله</a:t>
            </a: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 إليك</a:t>
            </a:r>
          </a:p>
          <a:p>
            <a:pPr marL="609600" indent="-609600" eaLnBrk="1" hangingPunct="1">
              <a:buClr>
                <a:schemeClr val="tx1"/>
              </a:buClr>
              <a:buFont typeface="Wingdings 2" pitchFamily="18" charset="2"/>
              <a:buNone/>
            </a:pPr>
            <a:r>
              <a:rPr lang="ar-EG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أهداف الجلسة</a:t>
            </a:r>
            <a:endParaRPr lang="en-GB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فهم الإتجار بالبشر</a:t>
            </a: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تحديد العواقب الصحية الرئيسية للإتجار بالبشر</a:t>
            </a: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التعرف على االسمات الرئيسية للرعاية النفسية الملمة بتأثير الصدمات</a:t>
            </a: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التعرف على الأساليب اللازمة للحفاظ على سلامة مقدمي الرعاية والمرضى</a:t>
            </a: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فهم فوائد نُهج الرعاية المتخصصة </a:t>
            </a:r>
          </a:p>
          <a:p>
            <a:pPr marL="762000" lvl="1" indent="-304800"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تحديد إمكانيات وحدود دور مقدمي الرعاية الصحية</a:t>
            </a:r>
            <a:endParaRPr lang="en-GB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Clr>
                <a:schemeClr val="tx1"/>
              </a:buClr>
              <a:buFont typeface="Wingdings 2" pitchFamily="18" charset="2"/>
              <a:buNone/>
            </a:pP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573066D-3124-4C2A-9D23-67806EE8DFD6}" type="slidenum">
              <a:rPr lang="ar-SA" sz="1600" smtClean="0">
                <a:latin typeface="Arial Black" pitchFamily="34" charset="0"/>
                <a:cs typeface="Tahoma" pitchFamily="34" charset="0"/>
              </a:rPr>
              <a:pPr/>
              <a:t>2</a:t>
            </a:fld>
            <a:endParaRPr lang="en-US" sz="1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 txBox="1">
            <a:spLocks/>
          </p:cNvSpPr>
          <p:nvPr/>
        </p:nvSpPr>
        <p:spPr bwMode="auto">
          <a:xfrm>
            <a:off x="1027113" y="4365625"/>
            <a:ext cx="71262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r>
              <a:rPr lang="ar-EG" sz="3600" b="1">
                <a:latin typeface="Times New Roman" pitchFamily="18" charset="0"/>
                <a:cs typeface="Times New Roman" pitchFamily="18" charset="0"/>
              </a:rPr>
              <a:t>نهاية المحاضرة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  <a:p>
            <a:pPr algn="ctr" defTabSz="457200" rtl="1"/>
            <a:r>
              <a:rPr lang="ar-EG" sz="3200">
                <a:latin typeface="Times New Roman" pitchFamily="18" charset="0"/>
                <a:cs typeface="Times New Roman" pitchFamily="18" charset="0"/>
              </a:rPr>
              <a:t>الرعاية الملمة بتأثير الصدمات</a:t>
            </a:r>
            <a:endParaRPr lang="es-E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6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85C0F1B-70AB-4781-9FB7-B408FE837744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20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 txBox="1">
            <a:spLocks/>
          </p:cNvSpPr>
          <p:nvPr/>
        </p:nvSpPr>
        <p:spPr bwMode="auto">
          <a:xfrm>
            <a:off x="1027113" y="4365625"/>
            <a:ext cx="71262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r>
              <a:rPr lang="ar-EG" sz="3600" b="1">
                <a:latin typeface="Times New Roman" pitchFamily="18" charset="0"/>
                <a:cs typeface="Times New Roman" pitchFamily="18" charset="0"/>
              </a:rPr>
              <a:t>الوحدة العامة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  <a:p>
            <a:pPr algn="ctr" defTabSz="457200"/>
            <a:r>
              <a:rPr lang="ar-EG" sz="3200">
                <a:latin typeface="Times New Roman" pitchFamily="18" charset="0"/>
                <a:cs typeface="Times New Roman" pitchFamily="18" charset="0"/>
              </a:rPr>
              <a:t>الرعاية الملمة بتأثير الصدمات</a:t>
            </a:r>
            <a:endParaRPr lang="es-E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6C145B-BB3B-4B82-BBB5-9C15AFD03420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3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9650" y="620713"/>
            <a:ext cx="7124700" cy="923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sz="3600" b="1" smtClean="0">
                <a:latin typeface="Times New Roman" pitchFamily="18" charset="0"/>
                <a:cs typeface="Times New Roman" pitchFamily="18" charset="0"/>
              </a:rPr>
              <a:t>أهداف الجلسة</a:t>
            </a:r>
            <a:endParaRPr lang="en-GB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133600"/>
            <a:ext cx="6480175" cy="4032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Clr>
                <a:schemeClr val="tx1"/>
              </a:buClr>
              <a:buFont typeface="Wingdings 2" pitchFamily="18" charset="2"/>
              <a:buNone/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التعرف على السمات الرئيسية للرعاية الملمة بتأثير الصدمات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Clr>
                <a:schemeClr val="tx1"/>
              </a:buClr>
              <a:buFont typeface="Wingdings 2" pitchFamily="18" charset="2"/>
              <a:buNone/>
            </a:pPr>
            <a:endParaRPr lang="en-GB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Clr>
                <a:schemeClr val="tx1"/>
              </a:buClr>
              <a:buFont typeface="Wingdings 2" pitchFamily="18" charset="2"/>
              <a:buNone/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التعرف على الأساليب التي تضمن سلامة مقدم الرعاية والمريض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Clr>
                <a:schemeClr val="tx1"/>
              </a:buClr>
              <a:buFont typeface="Wingdings 2" pitchFamily="18" charset="2"/>
              <a:buNone/>
            </a:pPr>
            <a:endParaRPr lang="en-GB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Clr>
                <a:schemeClr val="tx1"/>
              </a:buClr>
              <a:buFont typeface="Wingdings 2" pitchFamily="18" charset="2"/>
              <a:buNone/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معرفة فوائد مناهج الرعاية المتخصصة لضحايا الإتجار</a:t>
            </a:r>
            <a:endParaRPr lang="es-E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4B69C87-6F68-4466-8A11-A7052E58E785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4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 txBox="1">
            <a:spLocks noChangeArrowheads="1"/>
          </p:cNvSpPr>
          <p:nvPr/>
        </p:nvSpPr>
        <p:spPr bwMode="auto">
          <a:xfrm>
            <a:off x="1409700" y="1322388"/>
            <a:ext cx="6475413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defTabSz="457200" rtl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>
                <a:latin typeface="Verdana" pitchFamily="34" charset="0"/>
              </a:rPr>
              <a:t>	</a:t>
            </a:r>
            <a:endParaRPr lang="en-US" sz="2800" dirty="0">
              <a:latin typeface="Antique Olive"/>
            </a:endParaRPr>
          </a:p>
          <a:p>
            <a:pPr marL="342900" indent="-342900" algn="ctr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</a:pP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”يجب على الأخصائيين الصحيين أن يلتزموا بتشخيص </a:t>
            </a:r>
            <a:r>
              <a:rPr lang="ar-EG" sz="2800" dirty="0" smtClean="0">
                <a:latin typeface="Times New Roman" pitchFamily="18" charset="0"/>
                <a:cs typeface="Times New Roman" pitchFamily="18" charset="0"/>
              </a:rPr>
              <a:t>المشاكل </a:t>
            </a: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الصحية، وعدم طرح أسئلة على المرضى عن مواقف الاستغلال أو الإتجار بالبشر.“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defTabSz="457200" rtl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defTabSz="457200" rtl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</a:pPr>
            <a:endParaRPr lang="en-GB" sz="2800" dirty="0">
              <a:latin typeface="Antique Olive"/>
            </a:endParaRP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C17B824-25EF-4FBA-B649-4B9A88FB557A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5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465388"/>
            <a:ext cx="6913562" cy="27638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الإتجار مشكلة صحية مثل سائر أشكال العنف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جزء من التقييم الصحي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400" dirty="0" smtClean="0">
                <a:latin typeface="Times New Roman" pitchFamily="18" charset="0"/>
                <a:cs typeface="Times New Roman" pitchFamily="18" charset="0"/>
              </a:rPr>
              <a:t>يجب التعامل معها خلال الكشف الطبى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TextBox 3"/>
          <p:cNvSpPr txBox="1">
            <a:spLocks noChangeArrowheads="1"/>
          </p:cNvSpPr>
          <p:nvPr/>
        </p:nvSpPr>
        <p:spPr bwMode="auto">
          <a:xfrm>
            <a:off x="1182688" y="736600"/>
            <a:ext cx="6773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EG" sz="3200" b="1">
                <a:latin typeface="Times New Roman" pitchFamily="18" charset="0"/>
                <a:cs typeface="Times New Roman" pitchFamily="18" charset="0"/>
              </a:rPr>
              <a:t>الإتجار مشكلة صحية</a:t>
            </a:r>
            <a:endParaRPr lang="en-GB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34C38A9-BD8D-407D-B144-BB2D06E76C92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6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 bwMode="auto">
          <a:xfrm>
            <a:off x="1012825" y="719138"/>
            <a:ext cx="7159625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eaLnBrk="1" hangingPunct="1"/>
            <a:r>
              <a:rPr lang="ar-EG" b="1" smtClean="0">
                <a:latin typeface="Times New Roman" pitchFamily="18" charset="0"/>
                <a:cs typeface="Times New Roman" pitchFamily="18" charset="0"/>
              </a:rPr>
              <a:t>ما هي”الرعاية الملمة بتأثير الصدمات“</a:t>
            </a:r>
            <a:endParaRPr lang="en-GB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33363" y="2112963"/>
            <a:ext cx="7434262" cy="4556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تختص الرعاية الملمة بتأثير الصدمات بما يلي: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إدراك مظاهر العنف في المقابلات مع المريض وخلال الكشف الطبى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التعرف على وقبول آثار الأحداث المسببة للصدمات على مواقف الناس، وسلوكهم، واستجابات أجسادهم  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توفير الوقت والمكان للشخص للإفصاح عن الأحداث المسببة للصدمات التي مر بها ووصفها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التعامل مع العنف بحساسية واساليب آمنة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•"/>
            </a:pPr>
            <a:r>
              <a:rPr lang="ar-EG" sz="2000" dirty="0" smtClean="0">
                <a:latin typeface="Times New Roman" pitchFamily="18" charset="0"/>
                <a:cs typeface="Times New Roman" pitchFamily="18" charset="0"/>
              </a:rPr>
              <a:t>الإستعداد لتسهيل الإحالة إلى الدوائر الصحية أو غير الصحية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ar-EG" sz="1600">
                <a:latin typeface="Arial Black" pitchFamily="34" charset="0"/>
                <a:cs typeface="+mn-cs"/>
              </a:rPr>
              <a:t>7</a:t>
            </a:r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 txBox="1">
            <a:spLocks noChangeArrowheads="1"/>
          </p:cNvSpPr>
          <p:nvPr/>
        </p:nvSpPr>
        <p:spPr bwMode="auto">
          <a:xfrm>
            <a:off x="900113" y="1673225"/>
            <a:ext cx="74263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defTabSz="457200" rtl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>
                <a:latin typeface="Verdana" pitchFamily="34" charset="0"/>
              </a:rPr>
              <a:t>	</a:t>
            </a:r>
          </a:p>
          <a:p>
            <a:pPr marL="342900" indent="-342900" algn="ctr" defTabSz="457200" rtl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</a:pPr>
            <a:r>
              <a:rPr lang="ar-EG" sz="2800" b="1">
                <a:latin typeface="Times New Roman" pitchFamily="18" charset="0"/>
                <a:cs typeface="Times New Roman" pitchFamily="18" charset="0"/>
              </a:rPr>
              <a:t>”يساعدني مكان عملي على مناقشة الإتجار بالبشر و المواقف الاستغلالية مع مرضاي في سرية“</a:t>
            </a:r>
            <a:endParaRPr lang="en-GB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CA961B5-8B28-43F3-A05D-93C708263F3A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8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 txBox="1">
            <a:spLocks noChangeArrowheads="1"/>
          </p:cNvSpPr>
          <p:nvPr/>
        </p:nvSpPr>
        <p:spPr bwMode="auto">
          <a:xfrm>
            <a:off x="900113" y="1412875"/>
            <a:ext cx="7265987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defTabSz="457200" rtl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>
                <a:latin typeface="Verdana" pitchFamily="34" charset="0"/>
              </a:rPr>
              <a:t>	</a:t>
            </a:r>
          </a:p>
          <a:p>
            <a:pPr marL="342900" indent="-342900" algn="ctr" defTabSz="457200" rtl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2400" b="1">
                <a:latin typeface="Antique Olive"/>
              </a:rPr>
              <a:t>	</a:t>
            </a:r>
          </a:p>
          <a:p>
            <a:pPr marL="342900" indent="-342900" algn="ctr" defTabSz="457200" rtl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</a:pPr>
            <a:r>
              <a:rPr lang="ar-EG" sz="2400" b="1">
                <a:latin typeface="Times New Roman" pitchFamily="18" charset="0"/>
                <a:cs typeface="Times New Roman" pitchFamily="18" charset="0"/>
              </a:rPr>
              <a:t>”في </a:t>
            </a:r>
            <a:r>
              <a:rPr lang="ar-SA" sz="2400" b="1">
                <a:latin typeface="Antique Olive"/>
                <a:cs typeface="Times New Roman" pitchFamily="18" charset="0"/>
              </a:rPr>
              <a:t>مهنتي</a:t>
            </a:r>
            <a:r>
              <a:rPr lang="ar-SA" sz="2400" b="1">
                <a:solidFill>
                  <a:schemeClr val="bg1"/>
                </a:solidFill>
                <a:latin typeface="Antique Olive"/>
                <a:cs typeface="Times New Roman" pitchFamily="18" charset="0"/>
              </a:rPr>
              <a:t> </a:t>
            </a:r>
            <a:r>
              <a:rPr lang="ar-EG" sz="2400" b="1">
                <a:latin typeface="Antique Olive"/>
                <a:cs typeface="Times New Roman" pitchFamily="18" charset="0"/>
              </a:rPr>
              <a:t>لا يوجد وقت كافي </a:t>
            </a:r>
            <a:r>
              <a:rPr lang="ar-SA" sz="2400" b="1">
                <a:latin typeface="Antique Olive"/>
                <a:cs typeface="Times New Roman" pitchFamily="18" charset="0"/>
              </a:rPr>
              <a:t>لطرح أسئلة</a:t>
            </a:r>
            <a:r>
              <a:rPr lang="ar-EG" sz="2400" b="1">
                <a:latin typeface="Antique Olive"/>
                <a:cs typeface="Times New Roman" pitchFamily="18" charset="0"/>
              </a:rPr>
              <a:t> عن الإتجار إذا كان لدي شك في أن شخص قد تم الإتجار به (أو إذا كنت أعرف أنه شخص متّجر به بالفعل)“</a:t>
            </a:r>
          </a:p>
        </p:txBody>
      </p:sp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0" y="6492875"/>
            <a:ext cx="608013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09B6C2E-BD01-4684-8D5B-074F0A4502BC}" type="slidenum">
              <a:rPr lang="ar-SA" sz="1600">
                <a:latin typeface="Arial Black" pitchFamily="34" charset="0"/>
                <a:cs typeface="+mn-cs"/>
              </a:rPr>
              <a:pPr>
                <a:defRPr/>
              </a:pPr>
              <a:t>9</a:t>
            </a:fld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97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97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1358</TotalTime>
  <Words>710</Words>
  <Application>Microsoft Office PowerPoint</Application>
  <PresentationFormat>On-screen Show (4:3)</PresentationFormat>
  <Paragraphs>124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Summer</vt:lpstr>
      <vt:lpstr>Default Design</vt:lpstr>
      <vt:lpstr>PowerPoint Presentation</vt:lpstr>
      <vt:lpstr>أهداف الدورة التدريبية</vt:lpstr>
      <vt:lpstr>PowerPoint Presentation</vt:lpstr>
      <vt:lpstr>أهداف الجلسة</vt:lpstr>
      <vt:lpstr>PowerPoint Presentation</vt:lpstr>
      <vt:lpstr>PowerPoint Presentation</vt:lpstr>
      <vt:lpstr>ما هي”الرعاية الملمة بتأثير الصدمات“</vt:lpstr>
      <vt:lpstr>PowerPoint Presentation</vt:lpstr>
      <vt:lpstr>PowerPoint Presentation</vt:lpstr>
      <vt:lpstr>التعرف على الصدمات السابقة في النهج العلاجي الذي تتبعه</vt:lpstr>
      <vt:lpstr>PowerPoint Presentation</vt:lpstr>
      <vt:lpstr>”مساحة آمنة“ للعلاج  تتيح الإفصاح والمناقشة</vt:lpstr>
      <vt:lpstr>تعزيز قدرة المريض على إتخاذ القرار</vt:lpstr>
      <vt:lpstr>تعزيز قدرة المريض على اتخاذ القرار</vt:lpstr>
      <vt:lpstr>التأكيد على سلامة المريض والمحافظة عليها</vt:lpstr>
      <vt:lpstr>التأكيد على سلامة مقدم الرعاية والمحافظة عليه</vt:lpstr>
      <vt:lpstr>الموافقة عن علم ودراية</vt:lpstr>
      <vt:lpstr>الموافقة عن علم ودراية</vt:lpstr>
      <vt:lpstr>الاستنتاجات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 for Trafficked Persons</dc:title>
  <dc:creator>BORLAND Rosilyne</dc:creator>
  <cp:lastModifiedBy>BARLISAN Anna Karizza</cp:lastModifiedBy>
  <cp:revision>166</cp:revision>
  <dcterms:created xsi:type="dcterms:W3CDTF">2012-05-17T16:24:19Z</dcterms:created>
  <dcterms:modified xsi:type="dcterms:W3CDTF">2015-11-21T09:38:08Z</dcterms:modified>
</cp:coreProperties>
</file>