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3" r:id="rId2"/>
  </p:sldMasterIdLst>
  <p:notesMasterIdLst>
    <p:notesMasterId r:id="rId41"/>
  </p:notesMasterIdLst>
  <p:sldIdLst>
    <p:sldId id="258" r:id="rId3"/>
    <p:sldId id="349" r:id="rId4"/>
    <p:sldId id="260" r:id="rId5"/>
    <p:sldId id="320" r:id="rId6"/>
    <p:sldId id="324" r:id="rId7"/>
    <p:sldId id="321" r:id="rId8"/>
    <p:sldId id="322" r:id="rId9"/>
    <p:sldId id="323" r:id="rId10"/>
    <p:sldId id="287" r:id="rId11"/>
    <p:sldId id="326" r:id="rId12"/>
    <p:sldId id="327" r:id="rId13"/>
    <p:sldId id="330" r:id="rId14"/>
    <p:sldId id="331" r:id="rId15"/>
    <p:sldId id="332" r:id="rId16"/>
    <p:sldId id="293" r:id="rId17"/>
    <p:sldId id="342" r:id="rId18"/>
    <p:sldId id="343" r:id="rId19"/>
    <p:sldId id="340" r:id="rId20"/>
    <p:sldId id="344" r:id="rId21"/>
    <p:sldId id="345" r:id="rId22"/>
    <p:sldId id="336" r:id="rId23"/>
    <p:sldId id="335" r:id="rId24"/>
    <p:sldId id="304" r:id="rId25"/>
    <p:sldId id="305" r:id="rId26"/>
    <p:sldId id="306" r:id="rId27"/>
    <p:sldId id="337" r:id="rId28"/>
    <p:sldId id="308" r:id="rId29"/>
    <p:sldId id="309" r:id="rId30"/>
    <p:sldId id="310" r:id="rId31"/>
    <p:sldId id="311" r:id="rId32"/>
    <p:sldId id="346" r:id="rId33"/>
    <p:sldId id="313" r:id="rId34"/>
    <p:sldId id="338" r:id="rId35"/>
    <p:sldId id="339" r:id="rId36"/>
    <p:sldId id="347" r:id="rId37"/>
    <p:sldId id="317" r:id="rId38"/>
    <p:sldId id="348" r:id="rId39"/>
    <p:sldId id="280" r:id="rId4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45" autoAdjust="0"/>
  </p:normalViewPr>
  <p:slideViewPr>
    <p:cSldViewPr>
      <p:cViewPr varScale="1">
        <p:scale>
          <a:sx n="83" d="100"/>
          <a:sy n="83" d="100"/>
        </p:scale>
        <p:origin x="-7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CF1021-BF0B-4F7E-A224-29C8E2824646}" type="doc">
      <dgm:prSet loTypeId="urn:microsoft.com/office/officeart/2005/8/layout/hProcess9" loCatId="process" qsTypeId="urn:microsoft.com/office/officeart/2005/8/quickstyle/simple1#1" qsCatId="simple" csTypeId="urn:microsoft.com/office/officeart/2005/8/colors/colorful5" csCatId="colorful" phldr="1"/>
      <dgm:spPr/>
    </dgm:pt>
    <dgm:pt modelId="{90653252-8C68-4743-AC60-5B2B824B2A7C}">
      <dgm:prSet phldrT="[Text]"/>
      <dgm:spPr/>
      <dgm:t>
        <a:bodyPr/>
        <a:lstStyle/>
        <a:p>
          <a:r>
            <a:rPr lang="en-GB" b="1" dirty="0" smtClean="0">
              <a:latin typeface="Antique Olive" pitchFamily="34" charset="0"/>
            </a:rPr>
            <a:t>Post-trafficking</a:t>
          </a:r>
          <a:endParaRPr lang="en-GB" b="1" dirty="0">
            <a:latin typeface="Antique Olive" pitchFamily="34" charset="0"/>
          </a:endParaRPr>
        </a:p>
      </dgm:t>
    </dgm:pt>
    <dgm:pt modelId="{9B2ED963-17C5-486A-9BE3-F34303F6B742}" type="sibTrans" cxnId="{CF099821-85E7-4CCB-9AF6-307FE3E9C457}">
      <dgm:prSet/>
      <dgm:spPr/>
      <dgm:t>
        <a:bodyPr/>
        <a:lstStyle/>
        <a:p>
          <a:endParaRPr lang="en-GB"/>
        </a:p>
      </dgm:t>
    </dgm:pt>
    <dgm:pt modelId="{32CA3460-6EF9-486D-9DED-C3F835A03D15}" type="parTrans" cxnId="{CF099821-85E7-4CCB-9AF6-307FE3E9C457}">
      <dgm:prSet/>
      <dgm:spPr/>
      <dgm:t>
        <a:bodyPr/>
        <a:lstStyle/>
        <a:p>
          <a:endParaRPr lang="en-GB"/>
        </a:p>
      </dgm:t>
    </dgm:pt>
    <dgm:pt modelId="{EFEE65D1-3FFE-4A07-8436-BD40C815125B}">
      <dgm:prSet phldrT="[Text]"/>
      <dgm:spPr/>
      <dgm:t>
        <a:bodyPr/>
        <a:lstStyle/>
        <a:p>
          <a:r>
            <a:rPr lang="en-GB" b="1" dirty="0" smtClean="0">
              <a:latin typeface="Antique Olive" pitchFamily="34" charset="0"/>
            </a:rPr>
            <a:t>Exploitation</a:t>
          </a:r>
          <a:endParaRPr lang="en-GB" b="1" dirty="0">
            <a:latin typeface="Antique Olive" pitchFamily="34" charset="0"/>
          </a:endParaRPr>
        </a:p>
      </dgm:t>
    </dgm:pt>
    <dgm:pt modelId="{742ACC95-039F-4964-9370-D958868C4710}" type="sibTrans" cxnId="{191D545C-FBB5-4395-82DC-D4F06AA077B3}">
      <dgm:prSet/>
      <dgm:spPr/>
      <dgm:t>
        <a:bodyPr/>
        <a:lstStyle/>
        <a:p>
          <a:endParaRPr lang="en-GB"/>
        </a:p>
      </dgm:t>
    </dgm:pt>
    <dgm:pt modelId="{F26A5D3E-30CE-4E38-B4FA-E996FB1B1F16}" type="parTrans" cxnId="{191D545C-FBB5-4395-82DC-D4F06AA077B3}">
      <dgm:prSet/>
      <dgm:spPr/>
      <dgm:t>
        <a:bodyPr/>
        <a:lstStyle/>
        <a:p>
          <a:endParaRPr lang="en-GB"/>
        </a:p>
      </dgm:t>
    </dgm:pt>
    <dgm:pt modelId="{25DB41C6-D1F6-47D0-992E-6EE0B3C77A12}">
      <dgm:prSet phldrT="[Text]"/>
      <dgm:spPr/>
      <dgm:t>
        <a:bodyPr/>
        <a:lstStyle/>
        <a:p>
          <a:r>
            <a:rPr lang="en-GB" b="1" dirty="0" smtClean="0">
              <a:latin typeface="Antique Olive" pitchFamily="34" charset="0"/>
            </a:rPr>
            <a:t>Pre-trafficking</a:t>
          </a:r>
          <a:endParaRPr lang="en-GB" b="1" dirty="0">
            <a:latin typeface="Antique Olive" pitchFamily="34" charset="0"/>
          </a:endParaRPr>
        </a:p>
      </dgm:t>
    </dgm:pt>
    <dgm:pt modelId="{76217A27-F145-4625-92ED-509A4BCB8A86}" type="sibTrans" cxnId="{BA6E114B-0F1E-404D-9788-A1F9FB11628C}">
      <dgm:prSet/>
      <dgm:spPr/>
      <dgm:t>
        <a:bodyPr/>
        <a:lstStyle/>
        <a:p>
          <a:endParaRPr lang="en-GB"/>
        </a:p>
      </dgm:t>
    </dgm:pt>
    <dgm:pt modelId="{CEAFC607-12B0-43FA-AAF1-37E5F26EA27D}" type="parTrans" cxnId="{BA6E114B-0F1E-404D-9788-A1F9FB11628C}">
      <dgm:prSet/>
      <dgm:spPr/>
      <dgm:t>
        <a:bodyPr/>
        <a:lstStyle/>
        <a:p>
          <a:endParaRPr lang="en-GB"/>
        </a:p>
      </dgm:t>
    </dgm:pt>
    <dgm:pt modelId="{A4845DB4-7D16-43DD-9BB4-1EF01A4A3BDD}" type="pres">
      <dgm:prSet presAssocID="{DECF1021-BF0B-4F7E-A224-29C8E2824646}" presName="CompostProcess" presStyleCnt="0">
        <dgm:presLayoutVars>
          <dgm:dir/>
          <dgm:resizeHandles val="exact"/>
        </dgm:presLayoutVars>
      </dgm:prSet>
      <dgm:spPr/>
    </dgm:pt>
    <dgm:pt modelId="{85CF9F6B-A51B-448C-A52E-E69682180C57}" type="pres">
      <dgm:prSet presAssocID="{DECF1021-BF0B-4F7E-A224-29C8E2824646}" presName="arrow" presStyleLbl="bgShp" presStyleIdx="0" presStyleCnt="1" custLinFactNeighborX="227"/>
      <dgm:spPr/>
    </dgm:pt>
    <dgm:pt modelId="{3677DA72-9FF4-48EB-97DB-A6F7ED4498A2}" type="pres">
      <dgm:prSet presAssocID="{DECF1021-BF0B-4F7E-A224-29C8E2824646}" presName="linearProcess" presStyleCnt="0"/>
      <dgm:spPr/>
    </dgm:pt>
    <dgm:pt modelId="{91A318D2-8A06-4EDA-9A56-3AF6D35A7394}" type="pres">
      <dgm:prSet presAssocID="{25DB41C6-D1F6-47D0-992E-6EE0B3C77A12}" presName="textNode" presStyleLbl="node1" presStyleIdx="0" presStyleCnt="3">
        <dgm:presLayoutVars>
          <dgm:bulletEnabled val="1"/>
        </dgm:presLayoutVars>
      </dgm:prSet>
      <dgm:spPr/>
      <dgm:t>
        <a:bodyPr/>
        <a:lstStyle/>
        <a:p>
          <a:endParaRPr lang="en-GB"/>
        </a:p>
      </dgm:t>
    </dgm:pt>
    <dgm:pt modelId="{5BA34230-0DAD-47AD-ABE7-A7E5C768EC49}" type="pres">
      <dgm:prSet presAssocID="{76217A27-F145-4625-92ED-509A4BCB8A86}" presName="sibTrans" presStyleCnt="0"/>
      <dgm:spPr/>
    </dgm:pt>
    <dgm:pt modelId="{F1FDBF02-79C1-4EFF-BDFB-4457AC034B99}" type="pres">
      <dgm:prSet presAssocID="{EFEE65D1-3FFE-4A07-8436-BD40C815125B}" presName="textNode" presStyleLbl="node1" presStyleIdx="1" presStyleCnt="3">
        <dgm:presLayoutVars>
          <dgm:bulletEnabled val="1"/>
        </dgm:presLayoutVars>
      </dgm:prSet>
      <dgm:spPr/>
      <dgm:t>
        <a:bodyPr/>
        <a:lstStyle/>
        <a:p>
          <a:endParaRPr lang="en-GB"/>
        </a:p>
      </dgm:t>
    </dgm:pt>
    <dgm:pt modelId="{ED442E0E-8D73-470E-8F0C-D933B129A595}" type="pres">
      <dgm:prSet presAssocID="{742ACC95-039F-4964-9370-D958868C4710}" presName="sibTrans" presStyleCnt="0"/>
      <dgm:spPr/>
    </dgm:pt>
    <dgm:pt modelId="{B4DE30DD-032D-4841-9CDB-75828A6F2B81}" type="pres">
      <dgm:prSet presAssocID="{90653252-8C68-4743-AC60-5B2B824B2A7C}" presName="textNode" presStyleLbl="node1" presStyleIdx="2" presStyleCnt="3">
        <dgm:presLayoutVars>
          <dgm:bulletEnabled val="1"/>
        </dgm:presLayoutVars>
      </dgm:prSet>
      <dgm:spPr/>
      <dgm:t>
        <a:bodyPr/>
        <a:lstStyle/>
        <a:p>
          <a:endParaRPr lang="en-GB"/>
        </a:p>
      </dgm:t>
    </dgm:pt>
  </dgm:ptLst>
  <dgm:cxnLst>
    <dgm:cxn modelId="{CB8DE6B9-4668-4308-B2BF-2BEFF7E6239F}" type="presOf" srcId="{90653252-8C68-4743-AC60-5B2B824B2A7C}" destId="{B4DE30DD-032D-4841-9CDB-75828A6F2B81}" srcOrd="0" destOrd="0" presId="urn:microsoft.com/office/officeart/2005/8/layout/hProcess9"/>
    <dgm:cxn modelId="{CF099821-85E7-4CCB-9AF6-307FE3E9C457}" srcId="{DECF1021-BF0B-4F7E-A224-29C8E2824646}" destId="{90653252-8C68-4743-AC60-5B2B824B2A7C}" srcOrd="2" destOrd="0" parTransId="{32CA3460-6EF9-486D-9DED-C3F835A03D15}" sibTransId="{9B2ED963-17C5-486A-9BE3-F34303F6B742}"/>
    <dgm:cxn modelId="{7AE09435-EA75-4E09-B9CB-4CE6FD328208}" type="presOf" srcId="{EFEE65D1-3FFE-4A07-8436-BD40C815125B}" destId="{F1FDBF02-79C1-4EFF-BDFB-4457AC034B99}" srcOrd="0" destOrd="0" presId="urn:microsoft.com/office/officeart/2005/8/layout/hProcess9"/>
    <dgm:cxn modelId="{BA6E114B-0F1E-404D-9788-A1F9FB11628C}" srcId="{DECF1021-BF0B-4F7E-A224-29C8E2824646}" destId="{25DB41C6-D1F6-47D0-992E-6EE0B3C77A12}" srcOrd="0" destOrd="0" parTransId="{CEAFC607-12B0-43FA-AAF1-37E5F26EA27D}" sibTransId="{76217A27-F145-4625-92ED-509A4BCB8A86}"/>
    <dgm:cxn modelId="{9E1FC249-2B68-4551-8FCE-3564BB637860}" type="presOf" srcId="{DECF1021-BF0B-4F7E-A224-29C8E2824646}" destId="{A4845DB4-7D16-43DD-9BB4-1EF01A4A3BDD}" srcOrd="0" destOrd="0" presId="urn:microsoft.com/office/officeart/2005/8/layout/hProcess9"/>
    <dgm:cxn modelId="{191D545C-FBB5-4395-82DC-D4F06AA077B3}" srcId="{DECF1021-BF0B-4F7E-A224-29C8E2824646}" destId="{EFEE65D1-3FFE-4A07-8436-BD40C815125B}" srcOrd="1" destOrd="0" parTransId="{F26A5D3E-30CE-4E38-B4FA-E996FB1B1F16}" sibTransId="{742ACC95-039F-4964-9370-D958868C4710}"/>
    <dgm:cxn modelId="{A032BAA2-AE0E-470E-B508-CB623B5642B4}" type="presOf" srcId="{25DB41C6-D1F6-47D0-992E-6EE0B3C77A12}" destId="{91A318D2-8A06-4EDA-9A56-3AF6D35A7394}" srcOrd="0" destOrd="0" presId="urn:microsoft.com/office/officeart/2005/8/layout/hProcess9"/>
    <dgm:cxn modelId="{B00D1B34-E97E-4DF6-848F-52E11979E106}" type="presParOf" srcId="{A4845DB4-7D16-43DD-9BB4-1EF01A4A3BDD}" destId="{85CF9F6B-A51B-448C-A52E-E69682180C57}" srcOrd="0" destOrd="0" presId="urn:microsoft.com/office/officeart/2005/8/layout/hProcess9"/>
    <dgm:cxn modelId="{9282CD60-66FE-49E8-A1AC-3081236D4343}" type="presParOf" srcId="{A4845DB4-7D16-43DD-9BB4-1EF01A4A3BDD}" destId="{3677DA72-9FF4-48EB-97DB-A6F7ED4498A2}" srcOrd="1" destOrd="0" presId="urn:microsoft.com/office/officeart/2005/8/layout/hProcess9"/>
    <dgm:cxn modelId="{314AF85C-A3EC-461A-941F-0D9A826ED228}" type="presParOf" srcId="{3677DA72-9FF4-48EB-97DB-A6F7ED4498A2}" destId="{91A318D2-8A06-4EDA-9A56-3AF6D35A7394}" srcOrd="0" destOrd="0" presId="urn:microsoft.com/office/officeart/2005/8/layout/hProcess9"/>
    <dgm:cxn modelId="{FDB8E44F-E36F-4CE5-AB20-70AA9F8F5DFC}" type="presParOf" srcId="{3677DA72-9FF4-48EB-97DB-A6F7ED4498A2}" destId="{5BA34230-0DAD-47AD-ABE7-A7E5C768EC49}" srcOrd="1" destOrd="0" presId="urn:microsoft.com/office/officeart/2005/8/layout/hProcess9"/>
    <dgm:cxn modelId="{8A8118D6-9CA6-4A75-B6C5-9C7FAF17AEAA}" type="presParOf" srcId="{3677DA72-9FF4-48EB-97DB-A6F7ED4498A2}" destId="{F1FDBF02-79C1-4EFF-BDFB-4457AC034B99}" srcOrd="2" destOrd="0" presId="urn:microsoft.com/office/officeart/2005/8/layout/hProcess9"/>
    <dgm:cxn modelId="{04FD4DCB-618C-42F5-8C65-4E6CF1A9411C}" type="presParOf" srcId="{3677DA72-9FF4-48EB-97DB-A6F7ED4498A2}" destId="{ED442E0E-8D73-470E-8F0C-D933B129A595}" srcOrd="3" destOrd="0" presId="urn:microsoft.com/office/officeart/2005/8/layout/hProcess9"/>
    <dgm:cxn modelId="{77CB93DA-0290-4091-BCF6-4325169B9D88}" type="presParOf" srcId="{3677DA72-9FF4-48EB-97DB-A6F7ED4498A2}" destId="{B4DE30DD-032D-4841-9CDB-75828A6F2B81}"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0914E1-252E-447A-9250-99DD9B94FA68}"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s-ES"/>
        </a:p>
      </dgm:t>
    </dgm:pt>
    <dgm:pt modelId="{B6A1BA3C-D99A-4A35-A757-115163588BCB}">
      <dgm:prSet phldrT="[Text]" custT="1"/>
      <dgm:spPr>
        <a:solidFill>
          <a:schemeClr val="bg1"/>
        </a:solidFill>
      </dgm:spPr>
      <dgm:t>
        <a:bodyPr/>
        <a:lstStyle/>
        <a:p>
          <a:r>
            <a:rPr lang="en-US" sz="2400" b="1" dirty="0" smtClean="0">
              <a:latin typeface="Antique Olive" pitchFamily="34" charset="0"/>
            </a:rPr>
            <a:t>FIGHT</a:t>
          </a:r>
          <a:endParaRPr lang="es-ES" sz="2400" b="1" dirty="0">
            <a:latin typeface="Antique Olive" pitchFamily="34" charset="0"/>
          </a:endParaRPr>
        </a:p>
      </dgm:t>
    </dgm:pt>
    <dgm:pt modelId="{ABBE2485-C8AD-46C2-922D-69A629B4FE7D}" type="parTrans" cxnId="{2B17C095-B507-4366-A13A-879E56CC2DF8}">
      <dgm:prSet/>
      <dgm:spPr/>
      <dgm:t>
        <a:bodyPr/>
        <a:lstStyle/>
        <a:p>
          <a:endParaRPr lang="es-ES"/>
        </a:p>
      </dgm:t>
    </dgm:pt>
    <dgm:pt modelId="{8C42F082-1C35-46B5-A9C9-B103F0ADD982}" type="sibTrans" cxnId="{2B17C095-B507-4366-A13A-879E56CC2DF8}">
      <dgm:prSet/>
      <dgm:spPr/>
      <dgm:t>
        <a:bodyPr/>
        <a:lstStyle/>
        <a:p>
          <a:endParaRPr lang="es-ES"/>
        </a:p>
      </dgm:t>
    </dgm:pt>
    <dgm:pt modelId="{B43EEA44-786E-4125-AF4B-4AFA11CCF7F7}">
      <dgm:prSet phldrT="[Text]" custT="1"/>
      <dgm:spPr>
        <a:solidFill>
          <a:schemeClr val="bg1"/>
        </a:solidFill>
      </dgm:spPr>
      <dgm:t>
        <a:bodyPr/>
        <a:lstStyle/>
        <a:p>
          <a:r>
            <a:rPr lang="en-US" sz="2400" b="1" dirty="0" smtClean="0">
              <a:latin typeface="Antique Olive" pitchFamily="34" charset="0"/>
            </a:rPr>
            <a:t>FLIGHT</a:t>
          </a:r>
          <a:endParaRPr lang="es-ES" sz="2000" b="1" dirty="0">
            <a:latin typeface="Antique Olive" pitchFamily="34" charset="0"/>
          </a:endParaRPr>
        </a:p>
      </dgm:t>
    </dgm:pt>
    <dgm:pt modelId="{E241C671-4441-454A-9403-55825A134F5E}" type="parTrans" cxnId="{BE1089CA-9CB1-4944-B674-38D5238EE60C}">
      <dgm:prSet/>
      <dgm:spPr/>
      <dgm:t>
        <a:bodyPr/>
        <a:lstStyle/>
        <a:p>
          <a:endParaRPr lang="es-ES"/>
        </a:p>
      </dgm:t>
    </dgm:pt>
    <dgm:pt modelId="{6853F784-6E62-49FF-BD97-FD03D10E53E3}" type="sibTrans" cxnId="{BE1089CA-9CB1-4944-B674-38D5238EE60C}">
      <dgm:prSet/>
      <dgm:spPr/>
      <dgm:t>
        <a:bodyPr/>
        <a:lstStyle/>
        <a:p>
          <a:endParaRPr lang="es-ES"/>
        </a:p>
      </dgm:t>
    </dgm:pt>
    <dgm:pt modelId="{4F0DEE7D-8BCC-4314-85BB-46F06E75FC5E}" type="pres">
      <dgm:prSet presAssocID="{6F0914E1-252E-447A-9250-99DD9B94FA68}" presName="diagram" presStyleCnt="0">
        <dgm:presLayoutVars>
          <dgm:dir/>
          <dgm:resizeHandles val="exact"/>
        </dgm:presLayoutVars>
      </dgm:prSet>
      <dgm:spPr/>
      <dgm:t>
        <a:bodyPr/>
        <a:lstStyle/>
        <a:p>
          <a:endParaRPr lang="es-ES"/>
        </a:p>
      </dgm:t>
    </dgm:pt>
    <dgm:pt modelId="{B15D12E5-4D53-4EC5-8621-973736488FF5}" type="pres">
      <dgm:prSet presAssocID="{B6A1BA3C-D99A-4A35-A757-115163588BCB}" presName="arrow" presStyleLbl="node1" presStyleIdx="0" presStyleCnt="2">
        <dgm:presLayoutVars>
          <dgm:bulletEnabled val="1"/>
        </dgm:presLayoutVars>
      </dgm:prSet>
      <dgm:spPr/>
      <dgm:t>
        <a:bodyPr/>
        <a:lstStyle/>
        <a:p>
          <a:endParaRPr lang="es-ES"/>
        </a:p>
      </dgm:t>
    </dgm:pt>
    <dgm:pt modelId="{00A63B2B-67B8-46BF-B532-DFC66319EBEC}" type="pres">
      <dgm:prSet presAssocID="{B43EEA44-786E-4125-AF4B-4AFA11CCF7F7}" presName="arrow" presStyleLbl="node1" presStyleIdx="1" presStyleCnt="2">
        <dgm:presLayoutVars>
          <dgm:bulletEnabled val="1"/>
        </dgm:presLayoutVars>
      </dgm:prSet>
      <dgm:spPr/>
      <dgm:t>
        <a:bodyPr/>
        <a:lstStyle/>
        <a:p>
          <a:endParaRPr lang="es-ES"/>
        </a:p>
      </dgm:t>
    </dgm:pt>
  </dgm:ptLst>
  <dgm:cxnLst>
    <dgm:cxn modelId="{D6E173D9-812B-4BF9-B7C7-E59C3AA41D92}" type="presOf" srcId="{B6A1BA3C-D99A-4A35-A757-115163588BCB}" destId="{B15D12E5-4D53-4EC5-8621-973736488FF5}" srcOrd="0" destOrd="0" presId="urn:microsoft.com/office/officeart/2005/8/layout/arrow5"/>
    <dgm:cxn modelId="{2B17C095-B507-4366-A13A-879E56CC2DF8}" srcId="{6F0914E1-252E-447A-9250-99DD9B94FA68}" destId="{B6A1BA3C-D99A-4A35-A757-115163588BCB}" srcOrd="0" destOrd="0" parTransId="{ABBE2485-C8AD-46C2-922D-69A629B4FE7D}" sibTransId="{8C42F082-1C35-46B5-A9C9-B103F0ADD982}"/>
    <dgm:cxn modelId="{69BE0E96-B137-4E62-8E76-763F3CC29631}" type="presOf" srcId="{6F0914E1-252E-447A-9250-99DD9B94FA68}" destId="{4F0DEE7D-8BCC-4314-85BB-46F06E75FC5E}" srcOrd="0" destOrd="0" presId="urn:microsoft.com/office/officeart/2005/8/layout/arrow5"/>
    <dgm:cxn modelId="{BE1089CA-9CB1-4944-B674-38D5238EE60C}" srcId="{6F0914E1-252E-447A-9250-99DD9B94FA68}" destId="{B43EEA44-786E-4125-AF4B-4AFA11CCF7F7}" srcOrd="1" destOrd="0" parTransId="{E241C671-4441-454A-9403-55825A134F5E}" sibTransId="{6853F784-6E62-49FF-BD97-FD03D10E53E3}"/>
    <dgm:cxn modelId="{8785A9BD-9ED4-459B-AAD7-1E49DEE4FC3F}" type="presOf" srcId="{B43EEA44-786E-4125-AF4B-4AFA11CCF7F7}" destId="{00A63B2B-67B8-46BF-B532-DFC66319EBEC}" srcOrd="0" destOrd="0" presId="urn:microsoft.com/office/officeart/2005/8/layout/arrow5"/>
    <dgm:cxn modelId="{C74A4A6F-4372-4FD7-8C57-A75B6B1CDBA1}" type="presParOf" srcId="{4F0DEE7D-8BCC-4314-85BB-46F06E75FC5E}" destId="{B15D12E5-4D53-4EC5-8621-973736488FF5}" srcOrd="0" destOrd="0" presId="urn:microsoft.com/office/officeart/2005/8/layout/arrow5"/>
    <dgm:cxn modelId="{2CB9E833-3BBA-4AAD-9E26-D6A67E499C50}" type="presParOf" srcId="{4F0DEE7D-8BCC-4314-85BB-46F06E75FC5E}" destId="{00A63B2B-67B8-46BF-B532-DFC66319EBEC}"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EDB571-E4A7-455D-85BD-63632CCDFB1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A555B2DC-9881-4B56-ACBF-F8F9375B964A}">
      <dgm:prSet phldrT="[Text]" custT="1"/>
      <dgm:spPr>
        <a:solidFill>
          <a:schemeClr val="tx2"/>
        </a:solidFill>
      </dgm:spPr>
      <dgm:t>
        <a:bodyPr/>
        <a:lstStyle/>
        <a:p>
          <a:pPr algn="ctr"/>
          <a:r>
            <a:rPr lang="en-US" sz="2800" b="1" dirty="0" smtClean="0">
              <a:solidFill>
                <a:schemeClr val="bg1"/>
              </a:solidFill>
              <a:latin typeface="Antique Olive" pitchFamily="34" charset="0"/>
            </a:rPr>
            <a:t>Crisis management</a:t>
          </a:r>
          <a:endParaRPr lang="es-ES" sz="2800" b="1" dirty="0">
            <a:solidFill>
              <a:schemeClr val="bg1"/>
            </a:solidFill>
            <a:latin typeface="Antique Olive" pitchFamily="34" charset="0"/>
          </a:endParaRPr>
        </a:p>
      </dgm:t>
    </dgm:pt>
    <dgm:pt modelId="{D4CC5FB7-EDA5-4945-B0F4-62CF24E780A7}" type="parTrans" cxnId="{9965EA45-FB5D-49FC-8BCA-455B52E96582}">
      <dgm:prSet/>
      <dgm:spPr/>
      <dgm:t>
        <a:bodyPr/>
        <a:lstStyle/>
        <a:p>
          <a:endParaRPr lang="es-ES"/>
        </a:p>
      </dgm:t>
    </dgm:pt>
    <dgm:pt modelId="{8F085E80-624E-43DE-828F-F81043EEC10C}" type="sibTrans" cxnId="{9965EA45-FB5D-49FC-8BCA-455B52E96582}">
      <dgm:prSet/>
      <dgm:spPr>
        <a:solidFill>
          <a:schemeClr val="accent6">
            <a:alpha val="90000"/>
          </a:schemeClr>
        </a:solidFill>
      </dgm:spPr>
      <dgm:t>
        <a:bodyPr/>
        <a:lstStyle/>
        <a:p>
          <a:endParaRPr lang="es-ES"/>
        </a:p>
      </dgm:t>
    </dgm:pt>
    <dgm:pt modelId="{1DF1AF12-F558-45AE-AF31-EA56E7DBCFCC}">
      <dgm:prSet phldrT="[Text]" custT="1"/>
      <dgm:spPr>
        <a:solidFill>
          <a:schemeClr val="accent4"/>
        </a:solidFill>
      </dgm:spPr>
      <dgm:t>
        <a:bodyPr/>
        <a:lstStyle/>
        <a:p>
          <a:pPr algn="ctr"/>
          <a:r>
            <a:rPr lang="en-US" sz="2800" b="1" dirty="0" smtClean="0">
              <a:solidFill>
                <a:schemeClr val="bg1"/>
              </a:solidFill>
              <a:latin typeface="Antique Olive" pitchFamily="34" charset="0"/>
            </a:rPr>
            <a:t>Stabilization and adjustment</a:t>
          </a:r>
          <a:endParaRPr lang="es-ES" sz="2800" b="1" dirty="0">
            <a:solidFill>
              <a:schemeClr val="bg1"/>
            </a:solidFill>
            <a:latin typeface="Antique Olive" pitchFamily="34" charset="0"/>
          </a:endParaRPr>
        </a:p>
      </dgm:t>
    </dgm:pt>
    <dgm:pt modelId="{ECA97B18-B128-421E-AA50-4ADB1225FACF}" type="parTrans" cxnId="{C4C79BC5-EBFA-426E-A87D-50342ADF5AC1}">
      <dgm:prSet/>
      <dgm:spPr/>
      <dgm:t>
        <a:bodyPr/>
        <a:lstStyle/>
        <a:p>
          <a:endParaRPr lang="es-ES"/>
        </a:p>
      </dgm:t>
    </dgm:pt>
    <dgm:pt modelId="{6CC0F874-A1C9-4FDC-A21A-DD5A15B54030}" type="sibTrans" cxnId="{C4C79BC5-EBFA-426E-A87D-50342ADF5AC1}">
      <dgm:prSet/>
      <dgm:spPr>
        <a:solidFill>
          <a:schemeClr val="accent6">
            <a:alpha val="90000"/>
          </a:schemeClr>
        </a:solidFill>
      </dgm:spPr>
      <dgm:t>
        <a:bodyPr/>
        <a:lstStyle/>
        <a:p>
          <a:endParaRPr lang="es-ES"/>
        </a:p>
      </dgm:t>
    </dgm:pt>
    <dgm:pt modelId="{40F963D4-46C5-4FFC-8A07-375C725B8015}">
      <dgm:prSet phldrT="[Text]" custT="1"/>
      <dgm:spPr>
        <a:solidFill>
          <a:schemeClr val="bg1"/>
        </a:solidFill>
      </dgm:spPr>
      <dgm:t>
        <a:bodyPr/>
        <a:lstStyle/>
        <a:p>
          <a:pPr algn="ctr"/>
          <a:r>
            <a:rPr lang="en-US" sz="2800" b="1" dirty="0" smtClean="0">
              <a:solidFill>
                <a:schemeClr val="tx1"/>
              </a:solidFill>
              <a:latin typeface="Antique Olive" pitchFamily="34" charset="0"/>
            </a:rPr>
            <a:t>Long-term symptom management</a:t>
          </a:r>
          <a:endParaRPr lang="es-ES" sz="2800" b="1" dirty="0">
            <a:solidFill>
              <a:schemeClr val="tx1"/>
            </a:solidFill>
            <a:latin typeface="Antique Olive" pitchFamily="34" charset="0"/>
          </a:endParaRPr>
        </a:p>
      </dgm:t>
    </dgm:pt>
    <dgm:pt modelId="{C1C2B472-2E36-4C16-9A24-2450FB3D17D9}" type="parTrans" cxnId="{7CDAEBE5-6B3E-460B-BC59-3AAB088D6AE3}">
      <dgm:prSet/>
      <dgm:spPr/>
      <dgm:t>
        <a:bodyPr/>
        <a:lstStyle/>
        <a:p>
          <a:endParaRPr lang="es-ES"/>
        </a:p>
      </dgm:t>
    </dgm:pt>
    <dgm:pt modelId="{452D6387-B551-4A30-BA33-776EE2CCBB89}" type="sibTrans" cxnId="{7CDAEBE5-6B3E-460B-BC59-3AAB088D6AE3}">
      <dgm:prSet/>
      <dgm:spPr/>
      <dgm:t>
        <a:bodyPr/>
        <a:lstStyle/>
        <a:p>
          <a:endParaRPr lang="es-ES"/>
        </a:p>
      </dgm:t>
    </dgm:pt>
    <dgm:pt modelId="{8AE80861-A31C-4C84-8045-D205551C696F}" type="pres">
      <dgm:prSet presAssocID="{82EDB571-E4A7-455D-85BD-63632CCDFB1F}" presName="outerComposite" presStyleCnt="0">
        <dgm:presLayoutVars>
          <dgm:chMax val="5"/>
          <dgm:dir/>
          <dgm:resizeHandles val="exact"/>
        </dgm:presLayoutVars>
      </dgm:prSet>
      <dgm:spPr/>
      <dgm:t>
        <a:bodyPr/>
        <a:lstStyle/>
        <a:p>
          <a:endParaRPr lang="es-ES"/>
        </a:p>
      </dgm:t>
    </dgm:pt>
    <dgm:pt modelId="{547C6028-FB84-40B8-9AB1-F00A19040C11}" type="pres">
      <dgm:prSet presAssocID="{82EDB571-E4A7-455D-85BD-63632CCDFB1F}" presName="dummyMaxCanvas" presStyleCnt="0">
        <dgm:presLayoutVars/>
      </dgm:prSet>
      <dgm:spPr/>
    </dgm:pt>
    <dgm:pt modelId="{41413B4A-1979-408B-8B6C-0C6E3C38C366}" type="pres">
      <dgm:prSet presAssocID="{82EDB571-E4A7-455D-85BD-63632CCDFB1F}" presName="ThreeNodes_1" presStyleLbl="node1" presStyleIdx="0" presStyleCnt="3" custLinFactNeighborY="-5556">
        <dgm:presLayoutVars>
          <dgm:bulletEnabled val="1"/>
        </dgm:presLayoutVars>
      </dgm:prSet>
      <dgm:spPr/>
      <dgm:t>
        <a:bodyPr/>
        <a:lstStyle/>
        <a:p>
          <a:endParaRPr lang="es-ES"/>
        </a:p>
      </dgm:t>
    </dgm:pt>
    <dgm:pt modelId="{015B8BB2-F2FD-4DAF-A377-F178D0BE443F}" type="pres">
      <dgm:prSet presAssocID="{82EDB571-E4A7-455D-85BD-63632CCDFB1F}" presName="ThreeNodes_2" presStyleLbl="node1" presStyleIdx="1" presStyleCnt="3">
        <dgm:presLayoutVars>
          <dgm:bulletEnabled val="1"/>
        </dgm:presLayoutVars>
      </dgm:prSet>
      <dgm:spPr/>
      <dgm:t>
        <a:bodyPr/>
        <a:lstStyle/>
        <a:p>
          <a:endParaRPr lang="es-ES"/>
        </a:p>
      </dgm:t>
    </dgm:pt>
    <dgm:pt modelId="{4A2B1507-93BA-4827-AA2A-8568CE2A6486}" type="pres">
      <dgm:prSet presAssocID="{82EDB571-E4A7-455D-85BD-63632CCDFB1F}" presName="ThreeNodes_3" presStyleLbl="node1" presStyleIdx="2" presStyleCnt="3">
        <dgm:presLayoutVars>
          <dgm:bulletEnabled val="1"/>
        </dgm:presLayoutVars>
      </dgm:prSet>
      <dgm:spPr/>
      <dgm:t>
        <a:bodyPr/>
        <a:lstStyle/>
        <a:p>
          <a:endParaRPr lang="es-ES"/>
        </a:p>
      </dgm:t>
    </dgm:pt>
    <dgm:pt modelId="{67222317-0C8E-4960-966D-5837AA7158A3}" type="pres">
      <dgm:prSet presAssocID="{82EDB571-E4A7-455D-85BD-63632CCDFB1F}" presName="ThreeConn_1-2" presStyleLbl="fgAccFollowNode1" presStyleIdx="0" presStyleCnt="2">
        <dgm:presLayoutVars>
          <dgm:bulletEnabled val="1"/>
        </dgm:presLayoutVars>
      </dgm:prSet>
      <dgm:spPr/>
      <dgm:t>
        <a:bodyPr/>
        <a:lstStyle/>
        <a:p>
          <a:endParaRPr lang="es-ES"/>
        </a:p>
      </dgm:t>
    </dgm:pt>
    <dgm:pt modelId="{91BFBB69-306E-40D7-922A-BE4FD9369DC0}" type="pres">
      <dgm:prSet presAssocID="{82EDB571-E4A7-455D-85BD-63632CCDFB1F}" presName="ThreeConn_2-3" presStyleLbl="fgAccFollowNode1" presStyleIdx="1" presStyleCnt="2">
        <dgm:presLayoutVars>
          <dgm:bulletEnabled val="1"/>
        </dgm:presLayoutVars>
      </dgm:prSet>
      <dgm:spPr/>
      <dgm:t>
        <a:bodyPr/>
        <a:lstStyle/>
        <a:p>
          <a:endParaRPr lang="es-ES"/>
        </a:p>
      </dgm:t>
    </dgm:pt>
    <dgm:pt modelId="{90E18824-68A0-4CCC-8A59-AC2FB6115048}" type="pres">
      <dgm:prSet presAssocID="{82EDB571-E4A7-455D-85BD-63632CCDFB1F}" presName="ThreeNodes_1_text" presStyleLbl="node1" presStyleIdx="2" presStyleCnt="3">
        <dgm:presLayoutVars>
          <dgm:bulletEnabled val="1"/>
        </dgm:presLayoutVars>
      </dgm:prSet>
      <dgm:spPr/>
      <dgm:t>
        <a:bodyPr/>
        <a:lstStyle/>
        <a:p>
          <a:endParaRPr lang="es-ES"/>
        </a:p>
      </dgm:t>
    </dgm:pt>
    <dgm:pt modelId="{BE3DF657-2150-4A36-B049-D0E1522A6A67}" type="pres">
      <dgm:prSet presAssocID="{82EDB571-E4A7-455D-85BD-63632CCDFB1F}" presName="ThreeNodes_2_text" presStyleLbl="node1" presStyleIdx="2" presStyleCnt="3">
        <dgm:presLayoutVars>
          <dgm:bulletEnabled val="1"/>
        </dgm:presLayoutVars>
      </dgm:prSet>
      <dgm:spPr/>
      <dgm:t>
        <a:bodyPr/>
        <a:lstStyle/>
        <a:p>
          <a:endParaRPr lang="es-ES"/>
        </a:p>
      </dgm:t>
    </dgm:pt>
    <dgm:pt modelId="{A8BCAFBB-2A36-4B34-B76D-AC69A9611023}" type="pres">
      <dgm:prSet presAssocID="{82EDB571-E4A7-455D-85BD-63632CCDFB1F}" presName="ThreeNodes_3_text" presStyleLbl="node1" presStyleIdx="2" presStyleCnt="3">
        <dgm:presLayoutVars>
          <dgm:bulletEnabled val="1"/>
        </dgm:presLayoutVars>
      </dgm:prSet>
      <dgm:spPr/>
      <dgm:t>
        <a:bodyPr/>
        <a:lstStyle/>
        <a:p>
          <a:endParaRPr lang="es-ES"/>
        </a:p>
      </dgm:t>
    </dgm:pt>
  </dgm:ptLst>
  <dgm:cxnLst>
    <dgm:cxn modelId="{B6D0FB35-3C3E-40CD-8E19-5C8F39348EB6}" type="presOf" srcId="{82EDB571-E4A7-455D-85BD-63632CCDFB1F}" destId="{8AE80861-A31C-4C84-8045-D205551C696F}" srcOrd="0" destOrd="0" presId="urn:microsoft.com/office/officeart/2005/8/layout/vProcess5"/>
    <dgm:cxn modelId="{466A4C81-62CF-42BF-B07F-5832C4F55549}" type="presOf" srcId="{1DF1AF12-F558-45AE-AF31-EA56E7DBCFCC}" destId="{BE3DF657-2150-4A36-B049-D0E1522A6A67}" srcOrd="1" destOrd="0" presId="urn:microsoft.com/office/officeart/2005/8/layout/vProcess5"/>
    <dgm:cxn modelId="{C4C79BC5-EBFA-426E-A87D-50342ADF5AC1}" srcId="{82EDB571-E4A7-455D-85BD-63632CCDFB1F}" destId="{1DF1AF12-F558-45AE-AF31-EA56E7DBCFCC}" srcOrd="1" destOrd="0" parTransId="{ECA97B18-B128-421E-AA50-4ADB1225FACF}" sibTransId="{6CC0F874-A1C9-4FDC-A21A-DD5A15B54030}"/>
    <dgm:cxn modelId="{39F0D5F2-3517-47CF-A5CF-2A4924E67D58}" type="presOf" srcId="{1DF1AF12-F558-45AE-AF31-EA56E7DBCFCC}" destId="{015B8BB2-F2FD-4DAF-A377-F178D0BE443F}" srcOrd="0" destOrd="0" presId="urn:microsoft.com/office/officeart/2005/8/layout/vProcess5"/>
    <dgm:cxn modelId="{6E66C674-84D7-4671-87D0-8DAF86F7FE87}" type="presOf" srcId="{A555B2DC-9881-4B56-ACBF-F8F9375B964A}" destId="{90E18824-68A0-4CCC-8A59-AC2FB6115048}" srcOrd="1" destOrd="0" presId="urn:microsoft.com/office/officeart/2005/8/layout/vProcess5"/>
    <dgm:cxn modelId="{7CDAEBE5-6B3E-460B-BC59-3AAB088D6AE3}" srcId="{82EDB571-E4A7-455D-85BD-63632CCDFB1F}" destId="{40F963D4-46C5-4FFC-8A07-375C725B8015}" srcOrd="2" destOrd="0" parTransId="{C1C2B472-2E36-4C16-9A24-2450FB3D17D9}" sibTransId="{452D6387-B551-4A30-BA33-776EE2CCBB89}"/>
    <dgm:cxn modelId="{9965EA45-FB5D-49FC-8BCA-455B52E96582}" srcId="{82EDB571-E4A7-455D-85BD-63632CCDFB1F}" destId="{A555B2DC-9881-4B56-ACBF-F8F9375B964A}" srcOrd="0" destOrd="0" parTransId="{D4CC5FB7-EDA5-4945-B0F4-62CF24E780A7}" sibTransId="{8F085E80-624E-43DE-828F-F81043EEC10C}"/>
    <dgm:cxn modelId="{4F53A998-D15B-4F58-8475-47B368D23FEC}" type="presOf" srcId="{40F963D4-46C5-4FFC-8A07-375C725B8015}" destId="{4A2B1507-93BA-4827-AA2A-8568CE2A6486}" srcOrd="0" destOrd="0" presId="urn:microsoft.com/office/officeart/2005/8/layout/vProcess5"/>
    <dgm:cxn modelId="{0386DF32-693C-4B32-9367-6A8165ADD430}" type="presOf" srcId="{6CC0F874-A1C9-4FDC-A21A-DD5A15B54030}" destId="{91BFBB69-306E-40D7-922A-BE4FD9369DC0}" srcOrd="0" destOrd="0" presId="urn:microsoft.com/office/officeart/2005/8/layout/vProcess5"/>
    <dgm:cxn modelId="{86C8ECB0-3510-464D-9159-20851DB3DD7C}" type="presOf" srcId="{8F085E80-624E-43DE-828F-F81043EEC10C}" destId="{67222317-0C8E-4960-966D-5837AA7158A3}" srcOrd="0" destOrd="0" presId="urn:microsoft.com/office/officeart/2005/8/layout/vProcess5"/>
    <dgm:cxn modelId="{98CD5836-5A8D-40AF-B19A-385B6F9B25EB}" type="presOf" srcId="{40F963D4-46C5-4FFC-8A07-375C725B8015}" destId="{A8BCAFBB-2A36-4B34-B76D-AC69A9611023}" srcOrd="1" destOrd="0" presId="urn:microsoft.com/office/officeart/2005/8/layout/vProcess5"/>
    <dgm:cxn modelId="{070A14E3-7AA0-4437-A1FC-987281206A43}" type="presOf" srcId="{A555B2DC-9881-4B56-ACBF-F8F9375B964A}" destId="{41413B4A-1979-408B-8B6C-0C6E3C38C366}" srcOrd="0" destOrd="0" presId="urn:microsoft.com/office/officeart/2005/8/layout/vProcess5"/>
    <dgm:cxn modelId="{5A58EA68-B68F-417B-A078-0436C0DB31DE}" type="presParOf" srcId="{8AE80861-A31C-4C84-8045-D205551C696F}" destId="{547C6028-FB84-40B8-9AB1-F00A19040C11}" srcOrd="0" destOrd="0" presId="urn:microsoft.com/office/officeart/2005/8/layout/vProcess5"/>
    <dgm:cxn modelId="{81072BF8-0863-4010-B527-A2283A525AEC}" type="presParOf" srcId="{8AE80861-A31C-4C84-8045-D205551C696F}" destId="{41413B4A-1979-408B-8B6C-0C6E3C38C366}" srcOrd="1" destOrd="0" presId="urn:microsoft.com/office/officeart/2005/8/layout/vProcess5"/>
    <dgm:cxn modelId="{0B98E25C-E3EF-43CD-B7E8-D3CC0078B1D3}" type="presParOf" srcId="{8AE80861-A31C-4C84-8045-D205551C696F}" destId="{015B8BB2-F2FD-4DAF-A377-F178D0BE443F}" srcOrd="2" destOrd="0" presId="urn:microsoft.com/office/officeart/2005/8/layout/vProcess5"/>
    <dgm:cxn modelId="{11F53378-E172-4F14-9ECF-C2DB87E89706}" type="presParOf" srcId="{8AE80861-A31C-4C84-8045-D205551C696F}" destId="{4A2B1507-93BA-4827-AA2A-8568CE2A6486}" srcOrd="3" destOrd="0" presId="urn:microsoft.com/office/officeart/2005/8/layout/vProcess5"/>
    <dgm:cxn modelId="{AE716A13-91CC-4003-97C6-27D44384ED78}" type="presParOf" srcId="{8AE80861-A31C-4C84-8045-D205551C696F}" destId="{67222317-0C8E-4960-966D-5837AA7158A3}" srcOrd="4" destOrd="0" presId="urn:microsoft.com/office/officeart/2005/8/layout/vProcess5"/>
    <dgm:cxn modelId="{1342753D-E77D-4EC9-AF1A-08A4B4583A66}" type="presParOf" srcId="{8AE80861-A31C-4C84-8045-D205551C696F}" destId="{91BFBB69-306E-40D7-922A-BE4FD9369DC0}" srcOrd="5" destOrd="0" presId="urn:microsoft.com/office/officeart/2005/8/layout/vProcess5"/>
    <dgm:cxn modelId="{6FEBCD57-6429-4837-9B51-C87757BCB062}" type="presParOf" srcId="{8AE80861-A31C-4C84-8045-D205551C696F}" destId="{90E18824-68A0-4CCC-8A59-AC2FB6115048}" srcOrd="6" destOrd="0" presId="urn:microsoft.com/office/officeart/2005/8/layout/vProcess5"/>
    <dgm:cxn modelId="{8E243AE4-60FB-4B15-8737-E94344481DF3}" type="presParOf" srcId="{8AE80861-A31C-4C84-8045-D205551C696F}" destId="{BE3DF657-2150-4A36-B049-D0E1522A6A67}" srcOrd="7" destOrd="0" presId="urn:microsoft.com/office/officeart/2005/8/layout/vProcess5"/>
    <dgm:cxn modelId="{C70C63D3-3346-43B7-8189-49CB01015FDB}" type="presParOf" srcId="{8AE80861-A31C-4C84-8045-D205551C696F}" destId="{A8BCAFBB-2A36-4B34-B76D-AC69A961102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25A2C0-97A5-43EE-8F52-F2D72281AF41}" type="datetimeFigureOut">
              <a:rPr lang="es-ES" smtClean="0"/>
              <a:t>07/01/2013</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296483-B226-435A-A464-9553B67656D1}" type="slidenum">
              <a:rPr lang="es-ES" smtClean="0"/>
              <a:t>‹#›</a:t>
            </a:fld>
            <a:endParaRPr lang="es-ES"/>
          </a:p>
        </p:txBody>
      </p:sp>
    </p:spTree>
    <p:extLst>
      <p:ext uri="{BB962C8B-B14F-4D97-AF65-F5344CB8AC3E}">
        <p14:creationId xmlns:p14="http://schemas.microsoft.com/office/powerpoint/2010/main" val="438737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1</a:t>
            </a:fld>
            <a:endParaRPr lang="es-ES"/>
          </a:p>
        </p:txBody>
      </p:sp>
    </p:spTree>
    <p:extLst>
      <p:ext uri="{BB962C8B-B14F-4D97-AF65-F5344CB8AC3E}">
        <p14:creationId xmlns:p14="http://schemas.microsoft.com/office/powerpoint/2010/main" val="1458984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11</a:t>
            </a:fld>
            <a:endParaRPr lang="es-ES"/>
          </a:p>
        </p:txBody>
      </p:sp>
    </p:spTree>
    <p:extLst>
      <p:ext uri="{BB962C8B-B14F-4D97-AF65-F5344CB8AC3E}">
        <p14:creationId xmlns:p14="http://schemas.microsoft.com/office/powerpoint/2010/main" val="3517139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12</a:t>
            </a:fld>
            <a:endParaRPr lang="es-ES"/>
          </a:p>
        </p:txBody>
      </p:sp>
    </p:spTree>
    <p:extLst>
      <p:ext uri="{BB962C8B-B14F-4D97-AF65-F5344CB8AC3E}">
        <p14:creationId xmlns:p14="http://schemas.microsoft.com/office/powerpoint/2010/main" val="1993188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13</a:t>
            </a:fld>
            <a:endParaRPr lang="es-ES"/>
          </a:p>
        </p:txBody>
      </p:sp>
    </p:spTree>
    <p:extLst>
      <p:ext uri="{BB962C8B-B14F-4D97-AF65-F5344CB8AC3E}">
        <p14:creationId xmlns:p14="http://schemas.microsoft.com/office/powerpoint/2010/main" val="2363096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ln/>
        </p:spPr>
      </p:sp>
      <p:sp>
        <p:nvSpPr>
          <p:cNvPr id="4915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16</a:t>
            </a:fld>
            <a:endParaRPr lang="es-ES"/>
          </a:p>
        </p:txBody>
      </p:sp>
    </p:spTree>
    <p:extLst>
      <p:ext uri="{BB962C8B-B14F-4D97-AF65-F5344CB8AC3E}">
        <p14:creationId xmlns:p14="http://schemas.microsoft.com/office/powerpoint/2010/main" val="2320062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17</a:t>
            </a:fld>
            <a:endParaRPr lang="es-ES"/>
          </a:p>
        </p:txBody>
      </p:sp>
    </p:spTree>
    <p:extLst>
      <p:ext uri="{BB962C8B-B14F-4D97-AF65-F5344CB8AC3E}">
        <p14:creationId xmlns:p14="http://schemas.microsoft.com/office/powerpoint/2010/main" val="568279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a:p>
        </p:txBody>
      </p:sp>
      <p:sp>
        <p:nvSpPr>
          <p:cNvPr id="4" name="Slide Number Placeholder 3"/>
          <p:cNvSpPr>
            <a:spLocks noGrp="1"/>
          </p:cNvSpPr>
          <p:nvPr>
            <p:ph type="sldNum" sz="quarter" idx="10"/>
          </p:nvPr>
        </p:nvSpPr>
        <p:spPr/>
        <p:txBody>
          <a:bodyPr/>
          <a:lstStyle/>
          <a:p>
            <a:fld id="{3A296483-B226-435A-A464-9553B67656D1}" type="slidenum">
              <a:rPr lang="es-ES" smtClean="0"/>
              <a:t>18</a:t>
            </a:fld>
            <a:endParaRPr lang="es-ES"/>
          </a:p>
        </p:txBody>
      </p:sp>
    </p:spTree>
    <p:extLst>
      <p:ext uri="{BB962C8B-B14F-4D97-AF65-F5344CB8AC3E}">
        <p14:creationId xmlns:p14="http://schemas.microsoft.com/office/powerpoint/2010/main" val="29829147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19</a:t>
            </a:fld>
            <a:endParaRPr lang="es-ES"/>
          </a:p>
        </p:txBody>
      </p:sp>
    </p:spTree>
    <p:extLst>
      <p:ext uri="{BB962C8B-B14F-4D97-AF65-F5344CB8AC3E}">
        <p14:creationId xmlns:p14="http://schemas.microsoft.com/office/powerpoint/2010/main" val="4317519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20</a:t>
            </a:fld>
            <a:endParaRPr lang="es-ES"/>
          </a:p>
        </p:txBody>
      </p:sp>
    </p:spTree>
    <p:extLst>
      <p:ext uri="{BB962C8B-B14F-4D97-AF65-F5344CB8AC3E}">
        <p14:creationId xmlns:p14="http://schemas.microsoft.com/office/powerpoint/2010/main" val="25238648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22</a:t>
            </a:fld>
            <a:endParaRPr lang="es-ES"/>
          </a:p>
        </p:txBody>
      </p:sp>
    </p:spTree>
    <p:extLst>
      <p:ext uri="{BB962C8B-B14F-4D97-AF65-F5344CB8AC3E}">
        <p14:creationId xmlns:p14="http://schemas.microsoft.com/office/powerpoint/2010/main" val="354043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96483-B226-435A-A464-9553B67656D1}" type="slidenum">
              <a:rPr lang="es-ES" smtClean="0"/>
              <a:t>2</a:t>
            </a:fld>
            <a:endParaRPr lang="es-ES"/>
          </a:p>
        </p:txBody>
      </p:sp>
    </p:spTree>
    <p:extLst>
      <p:ext uri="{BB962C8B-B14F-4D97-AF65-F5344CB8AC3E}">
        <p14:creationId xmlns:p14="http://schemas.microsoft.com/office/powerpoint/2010/main" val="40574117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a:ln/>
        </p:spPr>
      </p:sp>
      <p:sp>
        <p:nvSpPr>
          <p:cNvPr id="6963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a:ln/>
        </p:spPr>
      </p:sp>
      <p:sp>
        <p:nvSpPr>
          <p:cNvPr id="71682"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a:ln/>
        </p:spPr>
      </p:sp>
      <p:sp>
        <p:nvSpPr>
          <p:cNvPr id="7373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26</a:t>
            </a:fld>
            <a:endParaRPr lang="es-ES"/>
          </a:p>
        </p:txBody>
      </p:sp>
    </p:spTree>
    <p:extLst>
      <p:ext uri="{BB962C8B-B14F-4D97-AF65-F5344CB8AC3E}">
        <p14:creationId xmlns:p14="http://schemas.microsoft.com/office/powerpoint/2010/main" val="24490590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Rot="1" noChangeAspect="1" noChangeArrowheads="1" noTextEdit="1"/>
          </p:cNvSpPr>
          <p:nvPr>
            <p:ph type="sldImg"/>
          </p:nvPr>
        </p:nvSpPr>
        <p:spPr>
          <a:ln/>
        </p:spPr>
      </p:sp>
      <p:sp>
        <p:nvSpPr>
          <p:cNvPr id="7782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a:p>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28</a:t>
            </a:fld>
            <a:endParaRPr lang="es-ES"/>
          </a:p>
        </p:txBody>
      </p:sp>
    </p:spTree>
    <p:extLst>
      <p:ext uri="{BB962C8B-B14F-4D97-AF65-F5344CB8AC3E}">
        <p14:creationId xmlns:p14="http://schemas.microsoft.com/office/powerpoint/2010/main" val="11127726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29</a:t>
            </a:fld>
            <a:endParaRPr lang="es-ES"/>
          </a:p>
        </p:txBody>
      </p:sp>
    </p:spTree>
    <p:extLst>
      <p:ext uri="{BB962C8B-B14F-4D97-AF65-F5344CB8AC3E}">
        <p14:creationId xmlns:p14="http://schemas.microsoft.com/office/powerpoint/2010/main" val="26265243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a:ln/>
        </p:spPr>
      </p:sp>
      <p:sp>
        <p:nvSpPr>
          <p:cNvPr id="81922"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a:ln/>
        </p:spPr>
      </p:sp>
      <p:sp>
        <p:nvSpPr>
          <p:cNvPr id="8499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33</a:t>
            </a:fld>
            <a:endParaRPr lang="es-ES"/>
          </a:p>
        </p:txBody>
      </p:sp>
    </p:spTree>
    <p:extLst>
      <p:ext uri="{BB962C8B-B14F-4D97-AF65-F5344CB8AC3E}">
        <p14:creationId xmlns:p14="http://schemas.microsoft.com/office/powerpoint/2010/main" val="2188115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3</a:t>
            </a:fld>
            <a:endParaRPr lang="es-ES"/>
          </a:p>
        </p:txBody>
      </p:sp>
    </p:spTree>
    <p:extLst>
      <p:ext uri="{BB962C8B-B14F-4D97-AF65-F5344CB8AC3E}">
        <p14:creationId xmlns:p14="http://schemas.microsoft.com/office/powerpoint/2010/main" val="20391294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34</a:t>
            </a:fld>
            <a:endParaRPr lang="es-ES"/>
          </a:p>
        </p:txBody>
      </p:sp>
    </p:spTree>
    <p:extLst>
      <p:ext uri="{BB962C8B-B14F-4D97-AF65-F5344CB8AC3E}">
        <p14:creationId xmlns:p14="http://schemas.microsoft.com/office/powerpoint/2010/main" val="35068876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35</a:t>
            </a:fld>
            <a:endParaRPr lang="es-ES"/>
          </a:p>
        </p:txBody>
      </p:sp>
    </p:spTree>
    <p:extLst>
      <p:ext uri="{BB962C8B-B14F-4D97-AF65-F5344CB8AC3E}">
        <p14:creationId xmlns:p14="http://schemas.microsoft.com/office/powerpoint/2010/main" val="2261360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Rot="1" noChangeAspect="1" noChangeArrowheads="1" noTextEdit="1"/>
          </p:cNvSpPr>
          <p:nvPr>
            <p:ph type="sldImg"/>
          </p:nvPr>
        </p:nvSpPr>
        <p:spPr>
          <a:ln/>
        </p:spPr>
      </p:sp>
      <p:sp>
        <p:nvSpPr>
          <p:cNvPr id="9318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38</a:t>
            </a:fld>
            <a:endParaRPr lang="es-ES"/>
          </a:p>
        </p:txBody>
      </p:sp>
    </p:spTree>
    <p:extLst>
      <p:ext uri="{BB962C8B-B14F-4D97-AF65-F5344CB8AC3E}">
        <p14:creationId xmlns:p14="http://schemas.microsoft.com/office/powerpoint/2010/main" val="3573824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4</a:t>
            </a:fld>
            <a:endParaRPr lang="es-ES"/>
          </a:p>
        </p:txBody>
      </p:sp>
    </p:spTree>
    <p:extLst>
      <p:ext uri="{BB962C8B-B14F-4D97-AF65-F5344CB8AC3E}">
        <p14:creationId xmlns:p14="http://schemas.microsoft.com/office/powerpoint/2010/main" val="1156087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eaLnBrk="1" hangingPunct="1">
              <a:lnSpc>
                <a:spcPct val="80000"/>
              </a:lnSpc>
            </a:pPr>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5</a:t>
            </a:fld>
            <a:endParaRPr lang="es-ES"/>
          </a:p>
        </p:txBody>
      </p:sp>
    </p:spTree>
    <p:extLst>
      <p:ext uri="{BB962C8B-B14F-4D97-AF65-F5344CB8AC3E}">
        <p14:creationId xmlns:p14="http://schemas.microsoft.com/office/powerpoint/2010/main" val="2896789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6</a:t>
            </a:fld>
            <a:endParaRPr lang="es-ES"/>
          </a:p>
        </p:txBody>
      </p:sp>
    </p:spTree>
    <p:extLst>
      <p:ext uri="{BB962C8B-B14F-4D97-AF65-F5344CB8AC3E}">
        <p14:creationId xmlns:p14="http://schemas.microsoft.com/office/powerpoint/2010/main" val="310860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3A296483-B226-435A-A464-9553B67656D1}" type="slidenum">
              <a:rPr lang="es-ES" smtClean="0"/>
              <a:t>8</a:t>
            </a:fld>
            <a:endParaRPr lang="es-ES"/>
          </a:p>
        </p:txBody>
      </p:sp>
    </p:spTree>
    <p:extLst>
      <p:ext uri="{BB962C8B-B14F-4D97-AF65-F5344CB8AC3E}">
        <p14:creationId xmlns:p14="http://schemas.microsoft.com/office/powerpoint/2010/main" val="3189203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xfrm>
            <a:off x="1143000" y="685800"/>
            <a:ext cx="4572000" cy="3429000"/>
          </a:xfrm>
          <a:ln/>
        </p:spPr>
      </p:sp>
      <p:sp>
        <p:nvSpPr>
          <p:cNvPr id="34818"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231740" y="5973"/>
            <a:ext cx="4536504" cy="6860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userDrawn="1"/>
        </p:nvSpPr>
        <p:spPr>
          <a:xfrm>
            <a:off x="395536" y="4149080"/>
            <a:ext cx="8208912" cy="1296144"/>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800" cap="all" dirty="0" smtClean="0">
                <a:solidFill>
                  <a:schemeClr val="tx1"/>
                </a:solidFill>
                <a:latin typeface="Antique Olive" pitchFamily="34" charset="0"/>
                <a:cs typeface="Calibri" pitchFamily="34" charset="0"/>
              </a:rPr>
              <a:t>TRAINING COURSE</a:t>
            </a:r>
            <a:endParaRPr lang="es-ES" sz="4800" cap="all" dirty="0">
              <a:solidFill>
                <a:schemeClr val="tx1"/>
              </a:solidFill>
              <a:latin typeface="Antique Olive" pitchFamily="34" charset="0"/>
              <a:cs typeface="Calibri" pitchFamily="34" charset="0"/>
            </a:endParaRPr>
          </a:p>
        </p:txBody>
      </p:sp>
      <p:sp>
        <p:nvSpPr>
          <p:cNvPr id="4" name="Slide Number Placeholder 3"/>
          <p:cNvSpPr>
            <a:spLocks noGrp="1"/>
          </p:cNvSpPr>
          <p:nvPr>
            <p:ph type="sldNum" sz="quarter" idx="12"/>
          </p:nvPr>
        </p:nvSpPr>
        <p:spPr>
          <a:xfrm>
            <a:off x="8527818" y="6492875"/>
            <a:ext cx="608287" cy="365125"/>
          </a:xfrm>
          <a:prstGeom prst="rect">
            <a:avLst/>
          </a:prstGeom>
        </p:spPr>
        <p:txBody>
          <a:bodyPr/>
          <a:lstStyle>
            <a:lvl1pPr>
              <a:defRPr>
                <a:solidFill>
                  <a:schemeClr val="bg1"/>
                </a:solidFill>
                <a:latin typeface="Antique Olive" pitchFamily="34" charset="0"/>
              </a:defRPr>
            </a:lvl1pPr>
          </a:lstStyle>
          <a:p>
            <a:fld id="{28F0B819-569B-4755-B7BC-A603E9EF5A37}" type="slidenum">
              <a:rPr lang="es-ES" smtClean="0"/>
              <a:pPr/>
              <a:t>‹#›</a:t>
            </a:fld>
            <a:endParaRPr lang="es-E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32021873-58E0-4EDA-8A4D-C7536C692D21}" type="datetime1">
              <a:rPr lang="en-US">
                <a:solidFill>
                  <a:srgbClr val="000000"/>
                </a:solidFill>
              </a:rPr>
              <a:pPr>
                <a:defRPr/>
              </a:pPr>
              <a:t>1/7/2013</a:t>
            </a:fld>
            <a:endParaRPr lang="en-GB">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50303BB-CB7A-436B-8071-8D9A9713DDA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79198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89" y="4406901"/>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89"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fld id="{8A576D29-DC3D-470F-B8AC-0FE7EEBB267B}" type="datetime1">
              <a:rPr lang="en-US">
                <a:solidFill>
                  <a:srgbClr val="000000"/>
                </a:solidFill>
              </a:rPr>
              <a:pPr>
                <a:defRPr/>
              </a:pPr>
              <a:t>1/7/2013</a:t>
            </a:fld>
            <a:endParaRPr lang="en-GB">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448E15-EBC7-4DB7-BD2F-E0C7BFD69F8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669697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47067"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733" y="1600201"/>
            <a:ext cx="4047067"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ED56409D-069F-4719-9045-0FC1B5C7F8B5}" type="datetime1">
              <a:rPr lang="en-US">
                <a:solidFill>
                  <a:srgbClr val="000000"/>
                </a:solidFill>
              </a:rPr>
              <a:pPr>
                <a:defRPr/>
              </a:pPr>
              <a:t>1/7/2013</a:t>
            </a:fld>
            <a:endParaRPr lang="en-GB">
              <a:solidFill>
                <a:srgbClr val="000000"/>
              </a:solidFill>
            </a:endParaRPr>
          </a:p>
        </p:txBody>
      </p:sp>
      <p:sp>
        <p:nvSpPr>
          <p:cNvPr id="6"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0B72315-323A-4FAE-9EB9-1CDA8FE11A9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12757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01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12"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378" y="1535113"/>
            <a:ext cx="404142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378" y="2174875"/>
            <a:ext cx="4041422"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fld id="{9EF6BE6D-415E-4EF1-AC9C-9A87AC7DD278}" type="datetime1">
              <a:rPr lang="en-US">
                <a:solidFill>
                  <a:srgbClr val="000000"/>
                </a:solidFill>
              </a:rPr>
              <a:pPr>
                <a:defRPr/>
              </a:pPr>
              <a:t>1/7/2013</a:t>
            </a:fld>
            <a:endParaRPr lang="en-GB">
              <a:solidFill>
                <a:srgbClr val="000000"/>
              </a:solidFill>
            </a:endParaRPr>
          </a:p>
        </p:txBody>
      </p:sp>
      <p:sp>
        <p:nvSpPr>
          <p:cNvPr id="8"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9589B1B-DE11-4A4C-8042-CD37861870D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401915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fld id="{B53B7E04-BCA7-4A50-8DA7-8FC472E1AFD5}" type="datetime1">
              <a:rPr lang="en-US">
                <a:solidFill>
                  <a:srgbClr val="000000"/>
                </a:solidFill>
              </a:rPr>
              <a:pPr>
                <a:defRPr/>
              </a:pPr>
              <a:t>1/7/2013</a:t>
            </a:fld>
            <a:endParaRPr lang="en-GB">
              <a:solidFill>
                <a:srgbClr val="000000"/>
              </a:solidFill>
            </a:endParaRPr>
          </a:p>
        </p:txBody>
      </p:sp>
      <p:sp>
        <p:nvSpPr>
          <p:cNvPr id="4"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2A5E8A4-0F5C-452A-9D61-5197B5B5AB2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18824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481A53AC-47F6-4234-A0B7-9A7F91CEB43D}" type="datetime1">
              <a:rPr lang="en-US">
                <a:solidFill>
                  <a:srgbClr val="000000"/>
                </a:solidFill>
              </a:rPr>
              <a:pPr>
                <a:defRPr/>
              </a:pPr>
              <a:t>1/7/2013</a:t>
            </a:fld>
            <a:endParaRPr lang="en-GB">
              <a:solidFill>
                <a:srgbClr val="000000"/>
              </a:solidFill>
            </a:endParaRPr>
          </a:p>
        </p:txBody>
      </p:sp>
      <p:sp>
        <p:nvSpPr>
          <p:cNvPr id="3"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A0C65D8-309A-434F-987C-E4C824B07CB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34828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89"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756" y="273051"/>
            <a:ext cx="5111044"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489"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C9676AE7-C2C8-44BA-AC85-F64844A7BA52}" type="datetime1">
              <a:rPr lang="en-US">
                <a:solidFill>
                  <a:srgbClr val="000000"/>
                </a:solidFill>
              </a:rPr>
              <a:pPr>
                <a:defRPr/>
              </a:pPr>
              <a:t>1/7/2013</a:t>
            </a:fld>
            <a:endParaRPr lang="en-GB">
              <a:solidFill>
                <a:srgbClr val="000000"/>
              </a:solidFill>
            </a:endParaRPr>
          </a:p>
        </p:txBody>
      </p:sp>
      <p:sp>
        <p:nvSpPr>
          <p:cNvPr id="6"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0E082EA-E0C7-4E66-9CDA-B063E687FF3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61208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11"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11"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111"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C3272ED6-27BC-46D9-B392-94D3B52E7B21}" type="datetime1">
              <a:rPr lang="en-US">
                <a:solidFill>
                  <a:srgbClr val="000000"/>
                </a:solidFill>
              </a:rPr>
              <a:pPr>
                <a:defRPr/>
              </a:pPr>
              <a:t>1/7/2013</a:t>
            </a:fld>
            <a:endParaRPr lang="en-GB">
              <a:solidFill>
                <a:srgbClr val="000000"/>
              </a:solidFill>
            </a:endParaRPr>
          </a:p>
        </p:txBody>
      </p:sp>
      <p:sp>
        <p:nvSpPr>
          <p:cNvPr id="6"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9DD3396-783B-4623-B842-8EE0FE80692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73321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1"/>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DA2DA083-BB84-412E-9945-E63FE647A667}" type="datetime1">
              <a:rPr lang="en-US">
                <a:solidFill>
                  <a:srgbClr val="000000"/>
                </a:solidFill>
              </a:rPr>
              <a:pPr>
                <a:defRPr/>
              </a:pPr>
              <a:t>1/7/2013</a:t>
            </a:fld>
            <a:endParaRPr lang="en-GB">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663D231-E13A-420B-9B98-F525EFFA576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542492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1" y="274639"/>
            <a:ext cx="6036733"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116E6BFE-3FB8-4E41-AE59-908F7B45B21A}" type="datetime1">
              <a:rPr lang="en-US">
                <a:solidFill>
                  <a:srgbClr val="000000"/>
                </a:solidFill>
              </a:rPr>
              <a:pPr>
                <a:defRPr/>
              </a:pPr>
              <a:t>1/7/2013</a:t>
            </a:fld>
            <a:endParaRPr lang="en-GB">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86F7BF4-7AAD-4829-A39F-B3E3F7F666D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2931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5911" y="4826362"/>
            <a:ext cx="1332148" cy="201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009442" y="675724"/>
            <a:ext cx="7125113" cy="924475"/>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338059" y="1807361"/>
            <a:ext cx="6474301" cy="4051437"/>
          </a:xfrm>
          <a:prstGeom prst="rect">
            <a:avLst/>
          </a:prstGeom>
        </p:spPr>
        <p:txBody>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Title 1"/>
          <p:cNvSpPr txBox="1">
            <a:spLocks/>
          </p:cNvSpPr>
          <p:nvPr userDrawn="1"/>
        </p:nvSpPr>
        <p:spPr>
          <a:xfrm>
            <a:off x="1009442" y="476672"/>
            <a:ext cx="7117180" cy="1224136"/>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s-ES" cap="all" dirty="0">
              <a:solidFill>
                <a:schemeClr val="tx1"/>
              </a:solidFill>
              <a:latin typeface="Antique Olive" pitchFamily="34" charset="0"/>
              <a:cs typeface="Calibri" pitchFamily="34" charset="0"/>
            </a:endParaRPr>
          </a:p>
        </p:txBody>
      </p:sp>
      <p:sp>
        <p:nvSpPr>
          <p:cNvPr id="10" name="Slide Number Placeholder 3"/>
          <p:cNvSpPr>
            <a:spLocks noGrp="1"/>
          </p:cNvSpPr>
          <p:nvPr>
            <p:ph type="sldNum" sz="quarter" idx="12"/>
          </p:nvPr>
        </p:nvSpPr>
        <p:spPr>
          <a:xfrm>
            <a:off x="8527818" y="6492875"/>
            <a:ext cx="608287" cy="365125"/>
          </a:xfrm>
          <a:prstGeom prst="rect">
            <a:avLst/>
          </a:prstGeom>
        </p:spPr>
        <p:txBody>
          <a:bodyPr/>
          <a:lstStyle>
            <a:lvl1pPr>
              <a:defRPr>
                <a:solidFill>
                  <a:schemeClr val="bg1"/>
                </a:solidFill>
                <a:latin typeface="Antique Olive" pitchFamily="34" charset="0"/>
              </a:defRPr>
            </a:lvl1pPr>
          </a:lstStyle>
          <a:p>
            <a:fld id="{28F0B819-569B-4755-B7BC-A603E9EF5A37}" type="slidenum">
              <a:rPr lang="es-ES" smtClean="0"/>
              <a:pPr/>
              <a:t>‹#›</a:t>
            </a:fld>
            <a:endParaRPr lang="es-E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1"/>
            <a:ext cx="404706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733" y="1600201"/>
            <a:ext cx="404706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A4B220F5-AF51-4B1C-A6BF-3BCB3BB72FF0}" type="datetime1">
              <a:rPr lang="en-US">
                <a:solidFill>
                  <a:srgbClr val="000000"/>
                </a:solidFill>
              </a:rPr>
              <a:pPr>
                <a:defRPr/>
              </a:pPr>
              <a:t>1/7/2013</a:t>
            </a:fld>
            <a:endParaRPr lang="en-GB">
              <a:solidFill>
                <a:srgbClr val="000000"/>
              </a:solidFill>
            </a:endParaRPr>
          </a:p>
        </p:txBody>
      </p:sp>
      <p:sp>
        <p:nvSpPr>
          <p:cNvPr id="6"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813B040-B8A3-4532-877A-6BDAFC815EA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730315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4706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39733" y="1600201"/>
            <a:ext cx="404706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9CF8E37F-C750-4D15-ACF0-87D7062E86EF}" type="datetime1">
              <a:rPr lang="en-US">
                <a:solidFill>
                  <a:srgbClr val="000000"/>
                </a:solidFill>
              </a:rPr>
              <a:pPr>
                <a:defRPr/>
              </a:pPr>
              <a:t>1/7/2013</a:t>
            </a:fld>
            <a:endParaRPr lang="en-GB">
              <a:solidFill>
                <a:srgbClr val="000000"/>
              </a:solidFill>
            </a:endParaRPr>
          </a:p>
        </p:txBody>
      </p:sp>
      <p:sp>
        <p:nvSpPr>
          <p:cNvPr id="6"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BA123D-C5E9-4899-88D7-4C1FD945C44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716561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47067"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39733" y="1600200"/>
            <a:ext cx="4047067"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9"/>
            <a:ext cx="4047067"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39733" y="3938589"/>
            <a:ext cx="4047067"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a:ln/>
        </p:spPr>
        <p:txBody>
          <a:bodyPr/>
          <a:lstStyle>
            <a:lvl1pPr>
              <a:defRPr/>
            </a:lvl1pPr>
          </a:lstStyle>
          <a:p>
            <a:pPr>
              <a:defRPr/>
            </a:pPr>
            <a:fld id="{B095F2B3-D254-4AA5-BD6C-99D054784DE8}" type="datetime1">
              <a:rPr lang="en-US">
                <a:solidFill>
                  <a:srgbClr val="000000"/>
                </a:solidFill>
              </a:rPr>
              <a:pPr>
                <a:defRPr/>
              </a:pPr>
              <a:t>1/7/2013</a:t>
            </a:fld>
            <a:endParaRPr lang="en-GB">
              <a:solidFill>
                <a:srgbClr val="000000"/>
              </a:solidFill>
            </a:endParaRPr>
          </a:p>
        </p:txBody>
      </p:sp>
      <p:sp>
        <p:nvSpPr>
          <p:cNvPr id="8"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C070183-2AF1-420C-ADE2-13F13760017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530941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1"/>
            <a:ext cx="8229600" cy="4525963"/>
          </a:xfrm>
          <a:prstGeom prst="rect">
            <a:avLst/>
          </a:prstGeom>
        </p:spPr>
        <p:txBody>
          <a:bodyPr/>
          <a:lstStyle/>
          <a:p>
            <a:pPr lvl="0"/>
            <a:endParaRPr lang="en-GB" noProof="0" dirty="0"/>
          </a:p>
        </p:txBody>
      </p:sp>
      <p:sp>
        <p:nvSpPr>
          <p:cNvPr id="4" name="Rectangle 2"/>
          <p:cNvSpPr>
            <a:spLocks noGrp="1" noChangeArrowheads="1"/>
          </p:cNvSpPr>
          <p:nvPr>
            <p:ph type="dt" sz="half" idx="10"/>
          </p:nvPr>
        </p:nvSpPr>
        <p:spPr>
          <a:ln/>
        </p:spPr>
        <p:txBody>
          <a:bodyPr/>
          <a:lstStyle>
            <a:lvl1pPr>
              <a:defRPr/>
            </a:lvl1pPr>
          </a:lstStyle>
          <a:p>
            <a:pPr>
              <a:defRPr/>
            </a:pPr>
            <a:fld id="{CFBCC2F1-3A07-40A2-98B4-ACD39BDA83D8}" type="datetime1">
              <a:rPr lang="en-US">
                <a:solidFill>
                  <a:srgbClr val="000000"/>
                </a:solidFill>
              </a:rPr>
              <a:pPr>
                <a:defRPr/>
              </a:pPr>
              <a:t>1/7/2013</a:t>
            </a:fld>
            <a:endParaRPr lang="en-GB">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E68D21-CC08-4C5F-8FB0-0FBD1DF7F0A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747558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277813"/>
            <a:ext cx="7772400" cy="5853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9"/>
          <p:cNvSpPr>
            <a:spLocks noGrp="1" noChangeArrowheads="1"/>
          </p:cNvSpPr>
          <p:nvPr>
            <p:ph type="dt" sz="half" idx="10"/>
          </p:nvPr>
        </p:nvSpPr>
        <p:spPr/>
        <p:txBody>
          <a:bodyPr/>
          <a:lstStyle>
            <a:lvl1pPr>
              <a:defRPr/>
            </a:lvl1pPr>
          </a:lstStyle>
          <a:p>
            <a:pPr>
              <a:defRPr/>
            </a:pPr>
            <a:endParaRPr lang="en-GB">
              <a:solidFill>
                <a:srgbClr val="000000"/>
              </a:solidFill>
            </a:endParaRPr>
          </a:p>
        </p:txBody>
      </p:sp>
      <p:sp>
        <p:nvSpPr>
          <p:cNvPr id="4" name="Rectangle 10"/>
          <p:cNvSpPr>
            <a:spLocks noGrp="1" noChangeArrowheads="1"/>
          </p:cNvSpPr>
          <p:nvPr>
            <p:ph type="ftr" sz="quarter" idx="11"/>
          </p:nvPr>
        </p:nvSpPr>
        <p:spPr/>
        <p:txBody>
          <a:bodyPr/>
          <a:lstStyle>
            <a:lvl1pPr>
              <a:defRPr/>
            </a:lvl1pPr>
          </a:lstStyle>
          <a:p>
            <a:pPr>
              <a:defRPr/>
            </a:pPr>
            <a:endParaRPr lang="en-GB">
              <a:solidFill>
                <a:srgbClr val="000000"/>
              </a:solidFill>
            </a:endParaRPr>
          </a:p>
        </p:txBody>
      </p:sp>
      <p:sp>
        <p:nvSpPr>
          <p:cNvPr id="5" name="Rectangle 11"/>
          <p:cNvSpPr>
            <a:spLocks noGrp="1" noChangeArrowheads="1"/>
          </p:cNvSpPr>
          <p:nvPr>
            <p:ph type="sldNum" sz="quarter" idx="12"/>
          </p:nvPr>
        </p:nvSpPr>
        <p:spPr/>
        <p:txBody>
          <a:bodyPr/>
          <a:lstStyle>
            <a:lvl1pPr>
              <a:defRPr/>
            </a:lvl1pPr>
          </a:lstStyle>
          <a:p>
            <a:pPr>
              <a:defRPr/>
            </a:pPr>
            <a:fld id="{6A5DB247-4791-4887-B2F4-B841C044AE65}"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55913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231740" y="5973"/>
            <a:ext cx="4536504" cy="6860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userDrawn="1"/>
        </p:nvSpPr>
        <p:spPr>
          <a:xfrm>
            <a:off x="1009442" y="4221088"/>
            <a:ext cx="7117180" cy="1224136"/>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s-ES" cap="all" dirty="0">
              <a:solidFill>
                <a:schemeClr val="tx1"/>
              </a:solidFill>
              <a:latin typeface="Antique Olive" pitchFamily="34" charset="0"/>
              <a:cs typeface="Calibri" pitchFamily="34" charset="0"/>
            </a:endParaRPr>
          </a:p>
        </p:txBody>
      </p:sp>
      <p:sp>
        <p:nvSpPr>
          <p:cNvPr id="4" name="Slide Number Placeholder 3"/>
          <p:cNvSpPr>
            <a:spLocks noGrp="1"/>
          </p:cNvSpPr>
          <p:nvPr>
            <p:ph type="sldNum" sz="quarter" idx="12"/>
          </p:nvPr>
        </p:nvSpPr>
        <p:spPr>
          <a:xfrm>
            <a:off x="8527818" y="6492875"/>
            <a:ext cx="608287" cy="365125"/>
          </a:xfrm>
          <a:prstGeom prst="rect">
            <a:avLst/>
          </a:prstGeom>
        </p:spPr>
        <p:txBody>
          <a:bodyPr/>
          <a:lstStyle>
            <a:lvl1pPr>
              <a:defRPr>
                <a:solidFill>
                  <a:schemeClr val="bg1"/>
                </a:solidFill>
                <a:latin typeface="Antique Olive" pitchFamily="34" charset="0"/>
              </a:defRPr>
            </a:lvl1pPr>
          </a:lstStyle>
          <a:p>
            <a:fld id="{28F0B819-569B-4755-B7BC-A603E9EF5A37}" type="slidenum">
              <a:rPr lang="es-ES" smtClean="0"/>
              <a:pPr/>
              <a:t>‹#›</a:t>
            </a:fld>
            <a:endParaRPr lang="es-E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332148" y="1809749"/>
            <a:ext cx="3148571" cy="4051301"/>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3281" y="1809749"/>
            <a:ext cx="3077071" cy="4051302"/>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2"/>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4843461"/>
            <a:ext cx="1332148" cy="201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userDrawn="1"/>
        </p:nvSpPr>
        <p:spPr>
          <a:xfrm>
            <a:off x="1043608" y="476672"/>
            <a:ext cx="7117180" cy="1224136"/>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s-ES" cap="all" dirty="0">
              <a:solidFill>
                <a:schemeClr val="tx1"/>
              </a:solidFill>
              <a:latin typeface="Antique Olive" pitchFamily="34" charset="0"/>
              <a:cs typeface="Calibri" pitchFamily="34" charset="0"/>
            </a:endParaRPr>
          </a:p>
        </p:txBody>
      </p:sp>
      <p:sp>
        <p:nvSpPr>
          <p:cNvPr id="10" name="Slide Number Placeholder 3"/>
          <p:cNvSpPr>
            <a:spLocks noGrp="1"/>
          </p:cNvSpPr>
          <p:nvPr>
            <p:ph type="sldNum" sz="quarter" idx="12"/>
          </p:nvPr>
        </p:nvSpPr>
        <p:spPr>
          <a:xfrm>
            <a:off x="8527818" y="6492875"/>
            <a:ext cx="608287" cy="365125"/>
          </a:xfrm>
          <a:prstGeom prst="rect">
            <a:avLst/>
          </a:prstGeom>
        </p:spPr>
        <p:txBody>
          <a:bodyPr/>
          <a:lstStyle>
            <a:lvl1pPr>
              <a:defRPr>
                <a:solidFill>
                  <a:schemeClr val="bg1"/>
                </a:solidFill>
                <a:latin typeface="Antique Olive" pitchFamily="34" charset="0"/>
              </a:defRPr>
            </a:lvl1pPr>
          </a:lstStyle>
          <a:p>
            <a:fld id="{28F0B819-569B-4755-B7BC-A603E9EF5A37}" type="slidenum">
              <a:rPr lang="es-ES" smtClean="0"/>
              <a:pPr/>
              <a:t>‹#›</a:t>
            </a:fld>
            <a:endParaRPr lang="es-E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32148" y="1812927"/>
            <a:ext cx="3148571" cy="576262"/>
          </a:xfrm>
          <a:prstGeom prst="rect">
            <a:avLst/>
          </a:prstGeom>
        </p:spPr>
        <p:txBody>
          <a:bodyPr anchor="b">
            <a:noAutofit/>
          </a:bodyPr>
          <a:lstStyle>
            <a:lvl1pPr marL="0" indent="0">
              <a:buNone/>
              <a:defRPr sz="1800" b="0">
                <a:latin typeface="Antique Olive"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332148" y="2389189"/>
            <a:ext cx="3148571" cy="3471861"/>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63281" y="1812927"/>
            <a:ext cx="3149080" cy="576262"/>
          </a:xfrm>
          <a:prstGeom prst="rect">
            <a:avLst/>
          </a:prstGeom>
        </p:spPr>
        <p:txBody>
          <a:bodyPr anchor="b">
            <a:noAutofit/>
          </a:bodyPr>
          <a:lstStyle>
            <a:lvl1pPr marL="0" indent="0">
              <a:buNone/>
              <a:defRPr sz="1800" b="0">
                <a:latin typeface="Antique Olive"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63281" y="2389189"/>
            <a:ext cx="3077072" cy="3471861"/>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2"/>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4843461"/>
            <a:ext cx="1332148" cy="201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le 1"/>
          <p:cNvSpPr txBox="1">
            <a:spLocks/>
          </p:cNvSpPr>
          <p:nvPr userDrawn="1"/>
        </p:nvSpPr>
        <p:spPr>
          <a:xfrm>
            <a:off x="983212" y="480856"/>
            <a:ext cx="7117180" cy="1224136"/>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s-ES" cap="all" dirty="0">
              <a:solidFill>
                <a:schemeClr val="tx1"/>
              </a:solidFill>
              <a:latin typeface="Antique Olive" pitchFamily="34" charset="0"/>
              <a:cs typeface="Calibri" pitchFamily="34" charset="0"/>
            </a:endParaRPr>
          </a:p>
        </p:txBody>
      </p:sp>
      <p:sp>
        <p:nvSpPr>
          <p:cNvPr id="12" name="Slide Number Placeholder 3"/>
          <p:cNvSpPr>
            <a:spLocks noGrp="1"/>
          </p:cNvSpPr>
          <p:nvPr>
            <p:ph type="sldNum" sz="quarter" idx="12"/>
          </p:nvPr>
        </p:nvSpPr>
        <p:spPr>
          <a:xfrm>
            <a:off x="8527818" y="6492875"/>
            <a:ext cx="608287" cy="365125"/>
          </a:xfrm>
          <a:prstGeom prst="rect">
            <a:avLst/>
          </a:prstGeom>
        </p:spPr>
        <p:txBody>
          <a:bodyPr/>
          <a:lstStyle>
            <a:lvl1pPr>
              <a:defRPr>
                <a:solidFill>
                  <a:schemeClr val="bg1"/>
                </a:solidFill>
                <a:latin typeface="Antique Olive" pitchFamily="34" charset="0"/>
              </a:defRPr>
            </a:lvl1pPr>
          </a:lstStyle>
          <a:p>
            <a:fld id="{28F0B819-569B-4755-B7BC-A603E9EF5A37}" type="slidenum">
              <a:rPr lang="es-ES" smtClean="0"/>
              <a:pPr/>
              <a:t>‹#›</a:t>
            </a:fld>
            <a:endParaRPr lang="es-E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6781" y="4830889"/>
            <a:ext cx="1332148" cy="201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1"/>
          <p:cNvSpPr txBox="1">
            <a:spLocks/>
          </p:cNvSpPr>
          <p:nvPr userDrawn="1"/>
        </p:nvSpPr>
        <p:spPr>
          <a:xfrm>
            <a:off x="993650" y="548680"/>
            <a:ext cx="7117180" cy="1224136"/>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s-ES" cap="all" dirty="0">
              <a:solidFill>
                <a:schemeClr val="tx1"/>
              </a:solidFill>
              <a:latin typeface="Antique Olive" pitchFamily="34" charset="0"/>
              <a:cs typeface="Calibri" pitchFamily="34" charset="0"/>
            </a:endParaRPr>
          </a:p>
        </p:txBody>
      </p:sp>
      <p:sp>
        <p:nvSpPr>
          <p:cNvPr id="8" name="Slide Number Placeholder 3"/>
          <p:cNvSpPr>
            <a:spLocks noGrp="1"/>
          </p:cNvSpPr>
          <p:nvPr>
            <p:ph type="sldNum" sz="quarter" idx="12"/>
          </p:nvPr>
        </p:nvSpPr>
        <p:spPr>
          <a:xfrm>
            <a:off x="8527818" y="6492875"/>
            <a:ext cx="608287" cy="365125"/>
          </a:xfrm>
          <a:prstGeom prst="rect">
            <a:avLst/>
          </a:prstGeom>
        </p:spPr>
        <p:txBody>
          <a:bodyPr/>
          <a:lstStyle>
            <a:lvl1pPr>
              <a:defRPr>
                <a:solidFill>
                  <a:schemeClr val="bg1"/>
                </a:solidFill>
                <a:latin typeface="Antique Olive" pitchFamily="34" charset="0"/>
              </a:defRPr>
            </a:lvl1pPr>
          </a:lstStyle>
          <a:p>
            <a:fld id="{28F0B819-569B-4755-B7BC-A603E9EF5A37}" type="slidenum">
              <a:rPr lang="es-ES" smtClean="0"/>
              <a:pPr/>
              <a:t>‹#›</a:t>
            </a:fld>
            <a:endParaRPr lang="es-E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4843461"/>
            <a:ext cx="1332148" cy="201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a:xfrm>
            <a:off x="8527818" y="6492875"/>
            <a:ext cx="608287" cy="365125"/>
          </a:xfrm>
          <a:prstGeom prst="rect">
            <a:avLst/>
          </a:prstGeom>
        </p:spPr>
        <p:txBody>
          <a:bodyPr/>
          <a:lstStyle>
            <a:lvl1pPr>
              <a:defRPr>
                <a:solidFill>
                  <a:schemeClr val="bg1"/>
                </a:solidFill>
                <a:latin typeface="Antique Olive" pitchFamily="34" charset="0"/>
              </a:defRPr>
            </a:lvl1pPr>
          </a:lstStyle>
          <a:p>
            <a:fld id="{28F0B819-569B-4755-B7BC-A603E9EF5A37}" type="slidenum">
              <a:rPr lang="es-ES" smtClean="0"/>
              <a:pPr/>
              <a:t>‹#›</a:t>
            </a:fld>
            <a:endParaRPr lang="es-E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2654" y="446087"/>
            <a:ext cx="4279869" cy="5414963"/>
          </a:xfrm>
          <a:prstGeom prst="rect">
            <a:avLst/>
          </a:prstGeom>
        </p:spPr>
        <p:txBody>
          <a:bodyPr>
            <a:normAutofit/>
          </a:bodyPr>
          <a:lstStyle>
            <a:lvl1pPr>
              <a:defRPr>
                <a:latin typeface="Antique Olive" pitchFamily="34" charset="0"/>
              </a:defRPr>
            </a:lvl1pPr>
            <a:lvl2pPr>
              <a:defRPr>
                <a:latin typeface="Antique Olive" pitchFamily="34" charset="0"/>
              </a:defRPr>
            </a:lvl2pPr>
            <a:lvl3pPr>
              <a:defRPr>
                <a:latin typeface="Antique Olive" pitchFamily="34" charset="0"/>
              </a:defRPr>
            </a:lvl3pPr>
            <a:lvl4pPr>
              <a:defRPr>
                <a:latin typeface="Antique Olive" pitchFamily="34" charset="0"/>
              </a:defRPr>
            </a:lvl4pPr>
            <a:lvl5pPr>
              <a:defRPr>
                <a:latin typeface="Antique Olive"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009442" y="1631949"/>
            <a:ext cx="2660650" cy="4229099"/>
          </a:xfrm>
          <a:prstGeom prst="rect">
            <a:avLst/>
          </a:prstGeom>
        </p:spPr>
        <p:txBody>
          <a:bodyPr anchor="t">
            <a:normAutofit/>
          </a:bodyPr>
          <a:lstStyle>
            <a:lvl1pPr marL="0" indent="0">
              <a:buNone/>
              <a:defRPr sz="1200">
                <a:latin typeface="Antique Olive"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pic>
        <p:nvPicPr>
          <p:cNvPr id="8" name="Picture 2"/>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3789" y="4843461"/>
            <a:ext cx="1332148" cy="201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userDrawn="1"/>
        </p:nvSpPr>
        <p:spPr>
          <a:xfrm>
            <a:off x="1009442" y="404664"/>
            <a:ext cx="2698462" cy="1224136"/>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s-ES" cap="all" dirty="0">
              <a:solidFill>
                <a:schemeClr val="tx1"/>
              </a:solidFill>
              <a:latin typeface="Antique Olive" pitchFamily="34" charset="0"/>
              <a:cs typeface="Calibri" pitchFamily="34" charset="0"/>
            </a:endParaRPr>
          </a:p>
        </p:txBody>
      </p:sp>
      <p:sp>
        <p:nvSpPr>
          <p:cNvPr id="10" name="Slide Number Placeholder 3"/>
          <p:cNvSpPr>
            <a:spLocks noGrp="1"/>
          </p:cNvSpPr>
          <p:nvPr>
            <p:ph type="sldNum" sz="quarter" idx="12"/>
          </p:nvPr>
        </p:nvSpPr>
        <p:spPr>
          <a:xfrm>
            <a:off x="8527818" y="6492875"/>
            <a:ext cx="608287" cy="365125"/>
          </a:xfrm>
          <a:prstGeom prst="rect">
            <a:avLst/>
          </a:prstGeom>
        </p:spPr>
        <p:txBody>
          <a:bodyPr/>
          <a:lstStyle>
            <a:lvl1pPr>
              <a:defRPr>
                <a:solidFill>
                  <a:schemeClr val="bg1"/>
                </a:solidFill>
                <a:latin typeface="Antique Olive" pitchFamily="34" charset="0"/>
              </a:defRPr>
            </a:lvl1pPr>
          </a:lstStyle>
          <a:p>
            <a:fld id="{28F0B819-569B-4755-B7BC-A603E9EF5A37}" type="slidenum">
              <a:rPr lang="es-ES" smtClean="0"/>
              <a:pPr/>
              <a:t>‹#›</a:t>
            </a:fld>
            <a:endParaRPr lang="es-E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BE2D3B3B-3D1C-40BF-AEE0-44713500C184}" type="datetime1">
              <a:rPr lang="en-US">
                <a:solidFill>
                  <a:srgbClr val="000000"/>
                </a:solidFill>
              </a:rPr>
              <a:pPr>
                <a:defRPr/>
              </a:pPr>
              <a:t>1/7/2013</a:t>
            </a:fld>
            <a:endParaRPr lang="en-GB">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FB3EF5-D0F2-465D-B08F-37FA4B8BE36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48719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image" Target="../media/image3.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image" Target="../media/image5.wmf"/><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19" Type="http://schemas.openxmlformats.org/officeDocument/2006/relationships/image" Target="../media/image4.jpeg"/><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9000">
              <a:schemeClr val="bg2">
                <a:tint val="97000"/>
                <a:shade val="80000"/>
                <a:hueMod val="110000"/>
                <a:satMod val="120000"/>
              </a:schemeClr>
            </a:gs>
            <a:gs pos="100000">
              <a:schemeClr val="bg2">
                <a:shade val="60000"/>
                <a:hueMod val="40000"/>
                <a:satMod val="120000"/>
                <a:lumMod val="103000"/>
              </a:schemeClr>
            </a:gs>
          </a:gsLst>
          <a:lin ang="5400000" scaled="1"/>
        </a:gradFill>
        <a:effectLst/>
      </p:bgPr>
    </p:bg>
    <p:spTree>
      <p:nvGrpSpPr>
        <p:cNvPr id="1" name=""/>
        <p:cNvGrpSpPr/>
        <p:nvPr/>
      </p:nvGrpSpPr>
      <p:grpSpPr>
        <a:xfrm>
          <a:off x="0" y="0"/>
          <a:ext cx="0" cy="0"/>
          <a:chOff x="0" y="0"/>
          <a:chExt cx="0" cy="0"/>
        </a:xfrm>
      </p:grpSpPr>
      <p:pic>
        <p:nvPicPr>
          <p:cNvPr id="67" name="Picture 2"/>
          <p:cNvPicPr>
            <a:picLocks noChangeAspect="1" noChangeArrowheads="1"/>
          </p:cNvPicPr>
          <p:nvPr userDrawn="1"/>
        </p:nvPicPr>
        <p:blipFill>
          <a:blip r:embed="rId10">
            <a:extLst>
              <a:ext uri="{28A0092B-C50C-407E-A947-70E740481C1C}">
                <a14:useLocalDpi xmlns:a14="http://schemas.microsoft.com/office/drawing/2010/main"/>
              </a:ext>
            </a:extLst>
          </a:blip>
          <a:srcRect/>
          <a:stretch>
            <a:fillRect/>
          </a:stretch>
        </p:blipFill>
        <p:spPr bwMode="auto">
          <a:xfrm>
            <a:off x="2231740" y="5973"/>
            <a:ext cx="4536504" cy="6860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6" name="Title 1"/>
          <p:cNvSpPr txBox="1">
            <a:spLocks/>
          </p:cNvSpPr>
          <p:nvPr userDrawn="1"/>
        </p:nvSpPr>
        <p:spPr>
          <a:xfrm>
            <a:off x="1039484" y="4149080"/>
            <a:ext cx="7117180" cy="1288535"/>
          </a:xfrm>
          <a:prstGeom prst="rect">
            <a:avLst/>
          </a:prstGeom>
          <a:solidFill>
            <a:schemeClr val="bg1"/>
          </a:solidFill>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5400" cap="all" noProof="0" dirty="0" smtClean="0">
                <a:solidFill>
                  <a:schemeClr val="tx1"/>
                </a:solidFill>
                <a:latin typeface="Antique Olive" pitchFamily="34" charset="0"/>
                <a:cs typeface="Calibri" pitchFamily="34" charset="0"/>
              </a:rPr>
              <a:t>Training COURSE</a:t>
            </a:r>
            <a:r>
              <a:rPr lang="en-US" sz="5400" cap="all" baseline="0" noProof="0" dirty="0" smtClean="0">
                <a:solidFill>
                  <a:schemeClr val="tx1"/>
                </a:solidFill>
                <a:latin typeface="Antique Olive" pitchFamily="34" charset="0"/>
                <a:cs typeface="Calibri" pitchFamily="34" charset="0"/>
              </a:rPr>
              <a:t> </a:t>
            </a:r>
            <a:endParaRPr lang="en-US" sz="4800" cap="all" noProof="0" dirty="0">
              <a:solidFill>
                <a:schemeClr val="tx1"/>
              </a:solidFill>
              <a:latin typeface="Antique Olive" pitchFamily="34" charset="0"/>
              <a:cs typeface="Calibri" pitchFamily="34" charset="0"/>
            </a:endParaRP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83330" name="Rectangle 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fld id="{B8CF08C2-A99C-4E56-93BB-9E683A0985B3}" type="datetime1">
              <a:rPr lang="en-US">
                <a:solidFill>
                  <a:srgbClr val="000000"/>
                </a:solidFill>
              </a:rPr>
              <a:pPr fontAlgn="base">
                <a:spcBef>
                  <a:spcPct val="0"/>
                </a:spcBef>
                <a:spcAft>
                  <a:spcPct val="0"/>
                </a:spcAft>
                <a:defRPr/>
              </a:pPr>
              <a:t>1/7/2013</a:t>
            </a:fld>
            <a:endParaRPr lang="en-GB">
              <a:solidFill>
                <a:srgbClr val="000000"/>
              </a:solidFill>
            </a:endParaRPr>
          </a:p>
        </p:txBody>
      </p:sp>
      <p:sp>
        <p:nvSpPr>
          <p:cNvPr id="483331" name="Rectangle 3"/>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pic>
        <p:nvPicPr>
          <p:cNvPr id="56324" name="Picture 4" descr="Page header wide"/>
          <p:cNvPicPr>
            <a:picLocks noChangeAspect="1" noChangeArrowheads="1"/>
          </p:cNvPicPr>
          <p:nvPr/>
        </p:nvPicPr>
        <p:blipFill>
          <a:blip r:embed="rId18">
            <a:extLst>
              <a:ext uri="{28A0092B-C50C-407E-A947-70E740481C1C}">
                <a14:useLocalDpi xmlns:a14="http://schemas.microsoft.com/office/drawing/2010/main"/>
              </a:ext>
            </a:extLst>
          </a:blip>
          <a:srcRect/>
          <a:stretch>
            <a:fillRect/>
          </a:stretch>
        </p:blipFill>
        <p:spPr bwMode="auto">
          <a:xfrm>
            <a:off x="0" y="1"/>
            <a:ext cx="91440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5" descr="Corner graphic"/>
          <p:cNvPicPr>
            <a:picLocks noChangeAspect="1" noChangeArrowheads="1"/>
          </p:cNvPicPr>
          <p:nvPr/>
        </p:nvPicPr>
        <p:blipFill>
          <a:blip r:embed="rId19" cstate="screen">
            <a:extLst>
              <a:ext uri="{28A0092B-C50C-407E-A947-70E740481C1C}">
                <a14:useLocalDpi xmlns:a14="http://schemas.microsoft.com/office/drawing/2010/main"/>
              </a:ext>
            </a:extLst>
          </a:blip>
          <a:srcRect/>
          <a:stretch>
            <a:fillRect/>
          </a:stretch>
        </p:blipFill>
        <p:spPr bwMode="auto">
          <a:xfrm>
            <a:off x="8532989" y="6391275"/>
            <a:ext cx="61383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3334" name="Rectangle 6"/>
          <p:cNvSpPr>
            <a:spLocks noGrp="1" noChangeArrowheads="1"/>
          </p:cNvSpPr>
          <p:nvPr>
            <p:ph type="sldNum" sz="quarter" idx="4"/>
          </p:nvPr>
        </p:nvSpPr>
        <p:spPr bwMode="auto">
          <a:xfrm>
            <a:off x="6946900" y="64531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a:solidFill>
                  <a:schemeClr val="bg1"/>
                </a:solidFill>
                <a:latin typeface="Arial Black" pitchFamily="34" charset="0"/>
              </a:defRPr>
            </a:lvl1pPr>
          </a:lstStyle>
          <a:p>
            <a:pPr fontAlgn="base">
              <a:spcBef>
                <a:spcPct val="0"/>
              </a:spcBef>
              <a:spcAft>
                <a:spcPct val="0"/>
              </a:spcAft>
              <a:defRPr/>
            </a:pPr>
            <a:fld id="{907DD276-FC31-4BA9-ABD0-6750AD0DA2D0}" type="slidenum">
              <a:rPr lang="en-US">
                <a:solidFill>
                  <a:srgbClr val="FFFFFF"/>
                </a:solidFill>
              </a:rPr>
              <a:pPr fontAlgn="base">
                <a:spcBef>
                  <a:spcPct val="0"/>
                </a:spcBef>
                <a:spcAft>
                  <a:spcPct val="0"/>
                </a:spcAft>
                <a:defRPr/>
              </a:pPr>
              <a:t>‹#›</a:t>
            </a:fld>
            <a:endParaRPr lang="en-US">
              <a:solidFill>
                <a:srgbClr val="FFFFFF"/>
              </a:solidFill>
            </a:endParaRPr>
          </a:p>
        </p:txBody>
      </p:sp>
      <p:pic>
        <p:nvPicPr>
          <p:cNvPr id="56327" name="Picture 7"/>
          <p:cNvPicPr>
            <a:picLocks noChangeAspect="1" noChangeArrowheads="1"/>
          </p:cNvPicPr>
          <p:nvPr/>
        </p:nvPicPr>
        <p:blipFill>
          <a:blip r:embed="rId20" cstate="screen">
            <a:extLst>
              <a:ext uri="{28A0092B-C50C-407E-A947-70E740481C1C}">
                <a14:useLocalDpi xmlns:a14="http://schemas.microsoft.com/office/drawing/2010/main"/>
              </a:ext>
            </a:extLst>
          </a:blip>
          <a:srcRect/>
          <a:stretch>
            <a:fillRect/>
          </a:stretch>
        </p:blipFill>
        <p:spPr bwMode="auto">
          <a:xfrm>
            <a:off x="1" y="5715000"/>
            <a:ext cx="67451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5203593"/>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659187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3794" name="Slide Number Placeholder 1"/>
          <p:cNvSpPr txBox="1">
            <a:spLocks noGrp="1"/>
          </p:cNvSpPr>
          <p:nvPr/>
        </p:nvSpPr>
        <p:spPr bwMode="auto">
          <a:xfrm>
            <a:off x="6946900" y="645318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r" fontAlgn="base">
              <a:spcBef>
                <a:spcPct val="0"/>
              </a:spcBef>
              <a:spcAft>
                <a:spcPct val="0"/>
              </a:spcAft>
            </a:pPr>
            <a:fld id="{6DB5A48A-7D0A-42F5-B657-6D2188BB9841}" type="slidenum">
              <a:rPr lang="en-US" sz="1600" smtClean="0">
                <a:solidFill>
                  <a:srgbClr val="FFFFFF"/>
                </a:solidFill>
                <a:latin typeface="Arial Black" pitchFamily="34" charset="0"/>
              </a:rPr>
              <a:pPr algn="r" fontAlgn="base">
                <a:spcBef>
                  <a:spcPct val="0"/>
                </a:spcBef>
                <a:spcAft>
                  <a:spcPct val="0"/>
                </a:spcAft>
              </a:pPr>
              <a:t>10</a:t>
            </a:fld>
            <a:endParaRPr lang="en-US" sz="1600" smtClean="0">
              <a:solidFill>
                <a:srgbClr val="FFFFFF"/>
              </a:solidFill>
              <a:latin typeface="Arial Black" pitchFamily="34" charset="0"/>
            </a:endParaRPr>
          </a:p>
        </p:txBody>
      </p:sp>
      <p:graphicFrame>
        <p:nvGraphicFramePr>
          <p:cNvPr id="79941" name="Group 69"/>
          <p:cNvGraphicFramePr>
            <a:graphicFrameLocks noGrp="1"/>
          </p:cNvGraphicFramePr>
          <p:nvPr>
            <p:extLst>
              <p:ext uri="{D42A27DB-BD31-4B8C-83A1-F6EECF244321}">
                <p14:modId xmlns:p14="http://schemas.microsoft.com/office/powerpoint/2010/main" val="4242236300"/>
              </p:ext>
            </p:extLst>
          </p:nvPr>
        </p:nvGraphicFramePr>
        <p:xfrm>
          <a:off x="0" y="44622"/>
          <a:ext cx="9144000" cy="6813377"/>
        </p:xfrm>
        <a:graphic>
          <a:graphicData uri="http://schemas.openxmlformats.org/drawingml/2006/table">
            <a:tbl>
              <a:tblPr/>
              <a:tblGrid>
                <a:gridCol w="4752560"/>
                <a:gridCol w="4391440"/>
              </a:tblGrid>
              <a:tr h="6708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rgbClr val="FFFFFF"/>
                          </a:solidFill>
                          <a:effectLst/>
                          <a:latin typeface="Arial" charset="0"/>
                        </a:rPr>
                        <a:t>Health risks</a:t>
                      </a:r>
                    </a:p>
                  </a:txBody>
                  <a:tcPr marL="81280" marR="81280" anchor="ctr" horzOverflow="overflow">
                    <a:lnL>
                      <a:noFill/>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rgbClr val="FFFFFF"/>
                          </a:solidFill>
                          <a:effectLst/>
                          <a:latin typeface="Arial" charset="0"/>
                        </a:rPr>
                        <a:t>Potential consequences</a:t>
                      </a:r>
                    </a:p>
                  </a:txBody>
                  <a:tcPr marL="81280" marR="81280" anchor="ctr" horzOverflow="overflow">
                    <a:lnL w="12700" cap="flat" cmpd="sng" algn="ctr">
                      <a:solidFill>
                        <a:schemeClr val="tx1"/>
                      </a:solidFill>
                      <a:prstDash val="solid"/>
                      <a:round/>
                      <a:headEnd type="none" w="med" len="med"/>
                      <a:tailEnd type="none" w="med" len="med"/>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r>
              <a:tr h="647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Physical abuse, deprivation</a:t>
                      </a:r>
                    </a:p>
                  </a:txBody>
                  <a:tcPr marL="81280" marR="81280" anchor="ctr" horzOverflow="overflow">
                    <a:lnL>
                      <a:noFill/>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647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Threats, intimidation, abuse</a:t>
                      </a: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r>
              <a:tr h="647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Sexual abuse</a:t>
                      </a: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7E7E7"/>
                    </a:solidFill>
                  </a:tcPr>
                </a:tc>
              </a:tr>
              <a:tr h="647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Substance misuse</a:t>
                      </a: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r>
              <a:tr h="10285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Social  restrictions , manipulation and emotional abuse</a:t>
                      </a: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7E7E7"/>
                    </a:solidFill>
                  </a:tcPr>
                </a:tc>
              </a:tr>
              <a:tr h="58136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charset="0"/>
                        </a:rPr>
                        <a:t>Economic exploitation</a:t>
                      </a:r>
                      <a:endParaRPr kumimoji="0" lang="en-GB" sz="2000" b="1" i="0" u="none" strike="noStrike" cap="none" normalizeH="0" baseline="0" dirty="0" smtClean="0">
                        <a:ln>
                          <a:noFill/>
                        </a:ln>
                        <a:solidFill>
                          <a:srgbClr val="000000"/>
                        </a:solidFill>
                        <a:effectLst/>
                        <a:latin typeface="Arial"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r>
              <a:tr h="647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Arial" charset="0"/>
                        </a:rPr>
                        <a:t>Legal insecurity</a:t>
                      </a: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7E7E7"/>
                    </a:solidFill>
                  </a:tcPr>
                </a:tc>
              </a:tr>
              <a:tr h="647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charset="0"/>
                        </a:rPr>
                        <a:t>Occupational hazard</a:t>
                      </a:r>
                      <a:endParaRPr kumimoji="0" lang="en-GB" sz="2000" b="1" i="0" u="none" strike="noStrike" cap="none" normalizeH="0" baseline="0" dirty="0" smtClean="0">
                        <a:ln>
                          <a:noFill/>
                        </a:ln>
                        <a:solidFill>
                          <a:srgbClr val="000000"/>
                        </a:solidFill>
                        <a:effectLst/>
                        <a:latin typeface="Arial"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r>
              <a:tr h="647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Arial" charset="0"/>
                        </a:rPr>
                        <a:t>Marginalization</a:t>
                      </a:r>
                      <a:endParaRPr kumimoji="0" lang="en-GB" sz="2000" b="1" i="0" u="none" strike="noStrike" cap="none" normalizeH="0" baseline="0" smtClean="0">
                        <a:ln>
                          <a:noFill/>
                        </a:ln>
                        <a:solidFill>
                          <a:srgbClr val="000000"/>
                        </a:solidFill>
                        <a:effectLst/>
                        <a:latin typeface="Arial" charset="0"/>
                      </a:endParaRPr>
                    </a:p>
                  </a:txBody>
                  <a:tcPr marL="81280" marR="81280" anchor="ctr" horzOverflow="overflow">
                    <a:lnL>
                      <a:noFill/>
                    </a:lnL>
                    <a:lnR w="12700" cap="flat" cmpd="sng" algn="ctr">
                      <a:solidFill>
                        <a:schemeClr val="tx1"/>
                      </a:solidFill>
                      <a:prstDash val="solid"/>
                      <a:round/>
                      <a:headEnd type="none" w="med" len="med"/>
                      <a:tailEnd type="none" w="med" len="med"/>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rgbClr val="000000"/>
                        </a:solidFill>
                        <a:effectLst/>
                        <a:latin typeface="Arial" charset="0"/>
                      </a:endParaRPr>
                    </a:p>
                  </a:txBody>
                  <a:tcPr marL="81280" marR="81280" anchor="ctr" horzOverflow="overflow">
                    <a:lnL w="12700" cap="flat" cmpd="sng" algn="ctr">
                      <a:solidFill>
                        <a:schemeClr val="tx1"/>
                      </a:solidFill>
                      <a:prstDash val="solid"/>
                      <a:round/>
                      <a:headEnd type="none" w="med" len="med"/>
                      <a:tailEnd type="none" w="med" len="med"/>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p14="http://schemas.microsoft.com/office/powerpoint/2010/main" val="3848510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32317"/>
            <a:ext cx="7125113" cy="924475"/>
          </a:xfrm>
        </p:spPr>
        <p:txBody>
          <a:bodyPr anchor="ctr"/>
          <a:lstStyle/>
          <a:p>
            <a:pPr algn="ctr">
              <a:lnSpc>
                <a:spcPct val="90000"/>
              </a:lnSpc>
            </a:pPr>
            <a:r>
              <a:rPr lang="en-US" b="1" dirty="0">
                <a:latin typeface="Antique Olive" pitchFamily="34" charset="0"/>
              </a:rPr>
              <a:t>What is the impact on the health of trafficked persons?</a:t>
            </a:r>
          </a:p>
        </p:txBody>
      </p:sp>
      <p:sp>
        <p:nvSpPr>
          <p:cNvPr id="4" name="TextBox 5"/>
          <p:cNvSpPr txBox="1">
            <a:spLocks noGrp="1" noChangeArrowheads="1"/>
          </p:cNvSpPr>
          <p:nvPr>
            <p:ph idx="1"/>
          </p:nvPr>
        </p:nvSpPr>
        <p:spPr bwMode="auto">
          <a:xfrm>
            <a:off x="1875080" y="6114782"/>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marL="0" indent="0" eaLnBrk="1" hangingPunct="1">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a:t>
            </a:r>
            <a:r>
              <a:rPr lang="en-GB" sz="1600" dirty="0">
                <a:solidFill>
                  <a:schemeClr val="bg1"/>
                </a:solidFill>
                <a:latin typeface="Antique Olive" pitchFamily="34" charset="0"/>
              </a:rPr>
              <a:t>C, </a:t>
            </a:r>
            <a:r>
              <a:rPr lang="en-GB" sz="1600" dirty="0" err="1">
                <a:solidFill>
                  <a:schemeClr val="bg1"/>
                </a:solidFill>
                <a:latin typeface="Antique Olive" pitchFamily="34" charset="0"/>
              </a:rPr>
              <a:t>Hossain</a:t>
            </a:r>
            <a:r>
              <a:rPr lang="en-GB" sz="1600" dirty="0">
                <a:solidFill>
                  <a:schemeClr val="bg1"/>
                </a:solidFill>
                <a:latin typeface="Antique Olive" pitchFamily="34" charset="0"/>
              </a:rPr>
              <a:t> M, et al. 2003</a:t>
            </a:r>
          </a:p>
        </p:txBody>
      </p:sp>
      <p:sp>
        <p:nvSpPr>
          <p:cNvPr id="6" name="Rectangle 5"/>
          <p:cNvSpPr txBox="1">
            <a:spLocks noChangeArrowheads="1"/>
          </p:cNvSpPr>
          <p:nvPr/>
        </p:nvSpPr>
        <p:spPr bwMode="auto">
          <a:xfrm>
            <a:off x="1403306" y="1844824"/>
            <a:ext cx="7561182" cy="38170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Antique Olive" pitchFamily="34" charset="0"/>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Antique Olive" pitchFamily="34" charset="0"/>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Antique Olive" pitchFamily="34" charset="0"/>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Antique Olive" pitchFamily="34" charset="0"/>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Antique Olive" pitchFamily="34" charset="0"/>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lnSpc>
                <a:spcPct val="80000"/>
              </a:lnSpc>
              <a:buClr>
                <a:schemeClr val="tx1"/>
              </a:buClr>
              <a:buNone/>
            </a:pPr>
            <a:r>
              <a:rPr lang="en-GB" sz="2400" b="1" dirty="0" smtClean="0"/>
              <a:t>Research Findings</a:t>
            </a:r>
          </a:p>
          <a:p>
            <a:pPr marL="0" indent="0">
              <a:lnSpc>
                <a:spcPct val="80000"/>
              </a:lnSpc>
              <a:buClr>
                <a:schemeClr val="tx1"/>
              </a:buClr>
              <a:buNone/>
            </a:pPr>
            <a:r>
              <a:rPr lang="en-GB" sz="2400" dirty="0" smtClean="0"/>
              <a:t>Study Participants:</a:t>
            </a:r>
          </a:p>
          <a:p>
            <a:pPr>
              <a:lnSpc>
                <a:spcPct val="80000"/>
              </a:lnSpc>
              <a:buClr>
                <a:schemeClr val="tx1"/>
              </a:buClr>
              <a:buFont typeface="Arial" pitchFamily="34" charset="0"/>
              <a:buChar char="•"/>
            </a:pPr>
            <a:r>
              <a:rPr lang="en-GB" sz="2000" dirty="0" smtClean="0"/>
              <a:t>Women &amp; adolescents accessing services in Moldova, Ukraine, United Kingdom, Italy, Bulgaria, Czech Republic &amp; Belgium.</a:t>
            </a:r>
          </a:p>
          <a:p>
            <a:pPr>
              <a:lnSpc>
                <a:spcPct val="80000"/>
              </a:lnSpc>
              <a:buClr>
                <a:schemeClr val="tx1"/>
              </a:buClr>
              <a:buFont typeface="Arial" pitchFamily="34" charset="0"/>
              <a:buChar char="•"/>
            </a:pPr>
            <a:r>
              <a:rPr lang="en-GB" sz="2000" dirty="0" smtClean="0"/>
              <a:t>Trafficked into sexual exploitation (92%) domestic labour (4%), and both (3%).</a:t>
            </a:r>
          </a:p>
          <a:p>
            <a:pPr>
              <a:lnSpc>
                <a:spcPct val="80000"/>
              </a:lnSpc>
              <a:buClr>
                <a:schemeClr val="tx1"/>
              </a:buClr>
              <a:buFont typeface="Arial" pitchFamily="34" charset="0"/>
              <a:buChar char="•"/>
            </a:pPr>
            <a:r>
              <a:rPr lang="en-GB" sz="2000" dirty="0" smtClean="0"/>
              <a:t>Ages 15 to 45, from 14 countries</a:t>
            </a:r>
          </a:p>
          <a:p>
            <a:pPr>
              <a:lnSpc>
                <a:spcPct val="80000"/>
              </a:lnSpc>
              <a:buClr>
                <a:schemeClr val="tx1"/>
              </a:buClr>
              <a:buFont typeface="Arial" pitchFamily="34" charset="0"/>
              <a:buChar char="•"/>
            </a:pPr>
            <a:r>
              <a:rPr lang="en-GB" sz="2000" dirty="0" smtClean="0"/>
              <a:t>81% exploited for at least one month, 20% over one year.</a:t>
            </a:r>
          </a:p>
          <a:p>
            <a:pPr marL="0">
              <a:lnSpc>
                <a:spcPct val="80000"/>
              </a:lnSpc>
              <a:buFont typeface="Wingdings" pitchFamily="2" charset="2"/>
              <a:buNone/>
            </a:pPr>
            <a:r>
              <a:rPr lang="en-GB" sz="2000" i="1" dirty="0" smtClean="0"/>
              <a:t>Three interviews conducted: 207 women interviewed 0-14 days after entry into care, 170 between 28-56 days, and 63 at 90+ days.</a:t>
            </a:r>
          </a:p>
        </p:txBody>
      </p:sp>
      <p:sp>
        <p:nvSpPr>
          <p:cNvPr id="7"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11</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1263241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9"/>
          <p:cNvPicPr>
            <a:picLocks noChangeAspect="1" noChangeArrowheads="1"/>
          </p:cNvPicPr>
          <p:nvPr/>
        </p:nvPicPr>
        <p:blipFill>
          <a:blip r:embed="rId3">
            <a:grayscl/>
            <a:extLst>
              <a:ext uri="{28A0092B-C50C-407E-A947-70E740481C1C}">
                <a14:useLocalDpi xmlns:a14="http://schemas.microsoft.com/office/drawing/2010/main"/>
              </a:ext>
            </a:extLst>
          </a:blip>
          <a:srcRect/>
          <a:stretch>
            <a:fillRect/>
          </a:stretch>
        </p:blipFill>
        <p:spPr bwMode="auto">
          <a:xfrm>
            <a:off x="1399822" y="1774825"/>
            <a:ext cx="6801556" cy="3746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8"/>
          <p:cNvSpPr txBox="1">
            <a:spLocks noChangeArrowheads="1"/>
          </p:cNvSpPr>
          <p:nvPr/>
        </p:nvSpPr>
        <p:spPr bwMode="auto">
          <a:xfrm>
            <a:off x="812971" y="356642"/>
            <a:ext cx="810542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ctr">
              <a:spcBef>
                <a:spcPct val="50000"/>
              </a:spcBef>
            </a:pPr>
            <a:r>
              <a:rPr lang="en-GB" sz="2800" b="1" dirty="0">
                <a:solidFill>
                  <a:schemeClr val="bg1"/>
                </a:solidFill>
                <a:latin typeface="Antique Olive" pitchFamily="34" charset="0"/>
              </a:rPr>
              <a:t>Violence women experienced </a:t>
            </a:r>
          </a:p>
          <a:p>
            <a:pPr algn="ctr"/>
            <a:r>
              <a:rPr lang="en-GB" sz="2800" b="1" dirty="0">
                <a:solidFill>
                  <a:schemeClr val="bg1"/>
                </a:solidFill>
                <a:latin typeface="Antique Olive" pitchFamily="34" charset="0"/>
              </a:rPr>
              <a:t>during trafficking</a:t>
            </a:r>
          </a:p>
        </p:txBody>
      </p:sp>
      <p:sp>
        <p:nvSpPr>
          <p:cNvPr id="5" name="TextBox 5"/>
          <p:cNvSpPr txBox="1">
            <a:spLocks noChangeArrowheads="1"/>
          </p:cNvSpPr>
          <p:nvPr/>
        </p:nvSpPr>
        <p:spPr bwMode="auto">
          <a:xfrm>
            <a:off x="1875080" y="5877272"/>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7"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12</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13580155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51860" y="1844824"/>
            <a:ext cx="7417291" cy="3744416"/>
          </a:xfrm>
          <a:prstGeom prst="rect">
            <a:avLst/>
          </a:prstGeom>
          <a:noFill/>
          <a:ln>
            <a:noFill/>
          </a:ln>
          <a:extLst/>
        </p:spPr>
      </p:pic>
      <p:sp>
        <p:nvSpPr>
          <p:cNvPr id="3" name="Text Box 6"/>
          <p:cNvSpPr txBox="1">
            <a:spLocks noChangeArrowheads="1"/>
          </p:cNvSpPr>
          <p:nvPr/>
        </p:nvSpPr>
        <p:spPr bwMode="auto">
          <a:xfrm>
            <a:off x="856545" y="615694"/>
            <a:ext cx="79643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ctr">
              <a:lnSpc>
                <a:spcPct val="75000"/>
              </a:lnSpc>
            </a:pPr>
            <a:r>
              <a:rPr lang="en-GB" sz="3200" b="1" dirty="0" smtClean="0">
                <a:solidFill>
                  <a:schemeClr val="bg1"/>
                </a:solidFill>
                <a:latin typeface="Antique Olive" pitchFamily="34" charset="0"/>
              </a:rPr>
              <a:t>“</a:t>
            </a:r>
            <a:r>
              <a:rPr lang="en-GB" sz="3200" b="1" dirty="0">
                <a:solidFill>
                  <a:schemeClr val="bg1"/>
                </a:solidFill>
                <a:latin typeface="Antique Olive" pitchFamily="34" charset="0"/>
              </a:rPr>
              <a:t>How often were you free?”</a:t>
            </a:r>
          </a:p>
        </p:txBody>
      </p:sp>
      <p:sp>
        <p:nvSpPr>
          <p:cNvPr id="4" name="TextBox 5"/>
          <p:cNvSpPr txBox="1">
            <a:spLocks noChangeArrowheads="1"/>
          </p:cNvSpPr>
          <p:nvPr/>
        </p:nvSpPr>
        <p:spPr bwMode="auto">
          <a:xfrm>
            <a:off x="2195736" y="6079192"/>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13</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3059185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492646" y="1124744"/>
            <a:ext cx="8229600" cy="25202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Tx/>
              <a:buNone/>
            </a:pPr>
            <a:r>
              <a:rPr lang="en-GB" sz="2400" i="1" dirty="0" smtClean="0">
                <a:latin typeface="Antique Olive" pitchFamily="34" charset="0"/>
              </a:rPr>
              <a:t>A woman escaped her trafficker by jumping out of a second floor window. She was bruised, had fractured bones, was unconscious and had cuts and marks all over her body. </a:t>
            </a:r>
          </a:p>
          <a:p>
            <a:pPr marL="0" indent="0">
              <a:buFontTx/>
              <a:buNone/>
            </a:pPr>
            <a:endParaRPr lang="en-GB" i="1" dirty="0" smtClean="0">
              <a:latin typeface="Antique Olive" pitchFamily="34" charset="0"/>
            </a:endParaRPr>
          </a:p>
          <a:p>
            <a:pPr marL="0" indent="0" algn="r">
              <a:buFontTx/>
              <a:buNone/>
            </a:pPr>
            <a:r>
              <a:rPr lang="en-GB" sz="2000" i="1" dirty="0" smtClean="0">
                <a:latin typeface="Antique Olive" pitchFamily="34" charset="0"/>
              </a:rPr>
              <a:t>STV Netherlands Programme officer</a:t>
            </a:r>
          </a:p>
          <a:p>
            <a:pPr marL="0" indent="0" algn="r">
              <a:buFontTx/>
              <a:buNone/>
            </a:pPr>
            <a:endParaRPr lang="en-GB" sz="2000" i="1" dirty="0" smtClean="0"/>
          </a:p>
          <a:p>
            <a:pPr marL="0" indent="0" algn="r">
              <a:buFontTx/>
              <a:buNone/>
            </a:pPr>
            <a:endParaRPr lang="en-GB" sz="2000" i="1" dirty="0" smtClean="0"/>
          </a:p>
        </p:txBody>
      </p:sp>
      <p:sp>
        <p:nvSpPr>
          <p:cNvPr id="3" name="TextBox 5"/>
          <p:cNvSpPr txBox="1">
            <a:spLocks noChangeArrowheads="1"/>
          </p:cNvSpPr>
          <p:nvPr/>
        </p:nvSpPr>
        <p:spPr bwMode="auto">
          <a:xfrm>
            <a:off x="2495504" y="6248469"/>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14</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606650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971600" y="692696"/>
            <a:ext cx="7200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sz="2800" b="1" dirty="0" smtClean="0">
                <a:latin typeface="Antique Olive" pitchFamily="34" charset="0"/>
              </a:rPr>
              <a:t>Features of extreme exploitation</a:t>
            </a:r>
          </a:p>
        </p:txBody>
      </p:sp>
      <p:sp>
        <p:nvSpPr>
          <p:cNvPr id="48133" name="Rectangle 3"/>
          <p:cNvSpPr txBox="1">
            <a:spLocks noChangeArrowheads="1"/>
          </p:cNvSpPr>
          <p:nvPr/>
        </p:nvSpPr>
        <p:spPr bwMode="auto">
          <a:xfrm>
            <a:off x="1763688" y="4625570"/>
            <a:ext cx="7056784" cy="2115798"/>
          </a:xfrm>
          <a:prstGeom prst="rect">
            <a:avLst/>
          </a:prstGeom>
          <a:noFill/>
          <a:ln>
            <a:noFill/>
          </a:ln>
          <a:extLst/>
        </p:spPr>
        <p:txBody>
          <a:bodyPr/>
          <a:lstStyle>
            <a:lvl1pPr marL="536575" indent="-536575">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marL="0" indent="0" eaLnBrk="0" hangingPunct="0">
              <a:spcBef>
                <a:spcPct val="20000"/>
              </a:spcBef>
              <a:buClr>
                <a:schemeClr val="tx1"/>
              </a:buClr>
            </a:pPr>
            <a:r>
              <a:rPr lang="en-US" sz="2200" b="1" dirty="0" smtClean="0">
                <a:latin typeface="Antique Olive" pitchFamily="34" charset="0"/>
              </a:rPr>
              <a:t>Consequences:</a:t>
            </a:r>
          </a:p>
          <a:p>
            <a:pPr marL="342900" indent="-342900" eaLnBrk="0" hangingPunct="0">
              <a:spcBef>
                <a:spcPct val="20000"/>
              </a:spcBef>
              <a:buClr>
                <a:schemeClr val="tx1"/>
              </a:buClr>
              <a:buFont typeface="Arial" pitchFamily="34" charset="0"/>
              <a:buChar char="•"/>
            </a:pPr>
            <a:r>
              <a:rPr lang="en-US" sz="2200" dirty="0" smtClean="0">
                <a:latin typeface="Antique Olive" pitchFamily="34" charset="0"/>
              </a:rPr>
              <a:t>Exhaustion</a:t>
            </a:r>
            <a:r>
              <a:rPr lang="en-US" sz="2200" dirty="0">
                <a:latin typeface="Antique Olive" pitchFamily="34" charset="0"/>
              </a:rPr>
              <a:t>, increased risk of </a:t>
            </a:r>
            <a:r>
              <a:rPr lang="en-US" sz="2200" dirty="0" smtClean="0">
                <a:latin typeface="Antique Olive" pitchFamily="34" charset="0"/>
              </a:rPr>
              <a:t>injury</a:t>
            </a:r>
          </a:p>
          <a:p>
            <a:pPr marL="342900" indent="-342900" eaLnBrk="0" hangingPunct="0">
              <a:spcBef>
                <a:spcPct val="20000"/>
              </a:spcBef>
              <a:buClr>
                <a:schemeClr val="tx1"/>
              </a:buClr>
              <a:buFont typeface="Arial" pitchFamily="34" charset="0"/>
              <a:buChar char="•"/>
            </a:pPr>
            <a:r>
              <a:rPr lang="en-US" sz="2200" dirty="0" smtClean="0">
                <a:latin typeface="Antique Olive" pitchFamily="34" charset="0"/>
              </a:rPr>
              <a:t>Exposure </a:t>
            </a:r>
            <a:r>
              <a:rPr lang="en-US" sz="2200" dirty="0">
                <a:latin typeface="Antique Olive" pitchFamily="34" charset="0"/>
              </a:rPr>
              <a:t>to chemical, bacterial and other physical </a:t>
            </a:r>
            <a:r>
              <a:rPr lang="en-US" sz="2200" dirty="0" smtClean="0">
                <a:latin typeface="Antique Olive" pitchFamily="34" charset="0"/>
              </a:rPr>
              <a:t>hazards</a:t>
            </a:r>
          </a:p>
          <a:p>
            <a:pPr marL="342900" indent="-342900" eaLnBrk="0" hangingPunct="0">
              <a:spcBef>
                <a:spcPct val="20000"/>
              </a:spcBef>
              <a:buClr>
                <a:schemeClr val="tx1"/>
              </a:buClr>
              <a:buFont typeface="Arial" pitchFamily="34" charset="0"/>
              <a:buChar char="•"/>
            </a:pPr>
            <a:r>
              <a:rPr lang="en-US" sz="2200" dirty="0" smtClean="0">
                <a:latin typeface="Antique Olive" pitchFamily="34" charset="0"/>
              </a:rPr>
              <a:t>Rape</a:t>
            </a:r>
            <a:r>
              <a:rPr lang="en-US" sz="2200" dirty="0">
                <a:latin typeface="Antique Olive" pitchFamily="34" charset="0"/>
              </a:rPr>
              <a:t>, physical </a:t>
            </a:r>
            <a:r>
              <a:rPr lang="en-US" sz="2200" dirty="0" smtClean="0">
                <a:latin typeface="Antique Olive" pitchFamily="34" charset="0"/>
              </a:rPr>
              <a:t>abuse, traumatic situations</a:t>
            </a:r>
            <a:endParaRPr lang="en-US" sz="2200" dirty="0">
              <a:latin typeface="Antique Olive" pitchFamily="34" charset="0"/>
            </a:endParaRPr>
          </a:p>
          <a:p>
            <a:pPr marL="571500" indent="-571500" eaLnBrk="0" hangingPunct="0">
              <a:spcBef>
                <a:spcPct val="20000"/>
              </a:spcBef>
              <a:buClr>
                <a:schemeClr val="tx1"/>
              </a:buClr>
              <a:buFont typeface="Arial" pitchFamily="34" charset="0"/>
              <a:buChar char="•"/>
            </a:pPr>
            <a:endParaRPr lang="en-US" sz="2400" dirty="0">
              <a:latin typeface="Antique Olive" pitchFamily="34" charset="0"/>
            </a:endParaRPr>
          </a:p>
        </p:txBody>
      </p:sp>
      <p:sp>
        <p:nvSpPr>
          <p:cNvPr id="7" name="Rectangle 3"/>
          <p:cNvSpPr txBox="1">
            <a:spLocks noChangeArrowheads="1"/>
          </p:cNvSpPr>
          <p:nvPr/>
        </p:nvSpPr>
        <p:spPr bwMode="auto">
          <a:xfrm>
            <a:off x="971600" y="1772816"/>
            <a:ext cx="7120409" cy="2636730"/>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Antique Olive" pitchFamily="34" charset="0"/>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Antique Olive" pitchFamily="34" charset="0"/>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Antique Olive" pitchFamily="34" charset="0"/>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Antique Olive" pitchFamily="34" charset="0"/>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Antique Olive" pitchFamily="34" charset="0"/>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a:buClr>
                <a:schemeClr val="tx1"/>
              </a:buClr>
              <a:buFont typeface="Arial" pitchFamily="34" charset="0"/>
              <a:buChar char="•"/>
            </a:pPr>
            <a:r>
              <a:rPr lang="en-US" sz="2200" dirty="0" smtClean="0"/>
              <a:t>Long hours </a:t>
            </a:r>
          </a:p>
          <a:p>
            <a:pPr>
              <a:buClr>
                <a:schemeClr val="tx1"/>
              </a:buClr>
              <a:buFont typeface="Arial" pitchFamily="34" charset="0"/>
              <a:buChar char="•"/>
            </a:pPr>
            <a:r>
              <a:rPr lang="en-GB" sz="2200" dirty="0" smtClean="0"/>
              <a:t>Poor Personal Protective Equipment / </a:t>
            </a:r>
            <a:r>
              <a:rPr lang="en-US" sz="2200" dirty="0" smtClean="0"/>
              <a:t>Information </a:t>
            </a:r>
            <a:r>
              <a:rPr lang="en-US" sz="2200" dirty="0"/>
              <a:t>and training may not be offered or not offered in the individuals’ language</a:t>
            </a:r>
          </a:p>
          <a:p>
            <a:pPr>
              <a:buClr>
                <a:schemeClr val="tx1"/>
              </a:buClr>
              <a:buFont typeface="Arial" pitchFamily="34" charset="0"/>
              <a:buChar char="•"/>
            </a:pPr>
            <a:r>
              <a:rPr lang="en-US" sz="2200" dirty="0" smtClean="0"/>
              <a:t>Inadequate training</a:t>
            </a:r>
            <a:endParaRPr lang="en-US" sz="2200" dirty="0" smtClean="0">
              <a:solidFill>
                <a:srgbClr val="FF0000"/>
              </a:solidFill>
            </a:endParaRPr>
          </a:p>
          <a:p>
            <a:pPr>
              <a:buClr>
                <a:schemeClr val="tx1"/>
              </a:buClr>
              <a:buFont typeface="Arial" pitchFamily="34" charset="0"/>
              <a:buChar char="•"/>
            </a:pPr>
            <a:r>
              <a:rPr lang="en-GB" sz="2200" dirty="0" smtClean="0"/>
              <a:t>Violence (physical, sexual, psychological) </a:t>
            </a:r>
            <a:endParaRPr lang="en-US" sz="2200" dirty="0" smtClean="0">
              <a:solidFill>
                <a:srgbClr val="FF0000"/>
              </a:solidFill>
            </a:endParaRPr>
          </a:p>
        </p:txBody>
      </p:sp>
      <p:sp>
        <p:nvSpPr>
          <p:cNvPr id="9"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15</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100871433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sz="2800" b="1" dirty="0">
                <a:latin typeface="Antique Olive" pitchFamily="34" charset="0"/>
              </a:rPr>
              <a:t>Features of extreme exploitation</a:t>
            </a:r>
            <a:endParaRPr lang="es-ES" sz="2800" dirty="0"/>
          </a:p>
        </p:txBody>
      </p:sp>
      <p:sp>
        <p:nvSpPr>
          <p:cNvPr id="3" name="Content Placeholder 2"/>
          <p:cNvSpPr>
            <a:spLocks noGrp="1"/>
          </p:cNvSpPr>
          <p:nvPr>
            <p:ph idx="1"/>
          </p:nvPr>
        </p:nvSpPr>
        <p:spPr>
          <a:xfrm>
            <a:off x="1259632" y="1772816"/>
            <a:ext cx="7416824" cy="4051437"/>
          </a:xfrm>
        </p:spPr>
        <p:txBody>
          <a:bodyPr/>
          <a:lstStyle/>
          <a:p>
            <a:pPr>
              <a:buClr>
                <a:schemeClr val="tx1"/>
              </a:buClr>
              <a:buFont typeface="Arial" pitchFamily="34" charset="0"/>
              <a:buChar char="•"/>
            </a:pPr>
            <a:r>
              <a:rPr lang="en-GB" sz="2400" dirty="0"/>
              <a:t>Overcrowded, poor air circulation</a:t>
            </a:r>
          </a:p>
          <a:p>
            <a:pPr>
              <a:buClr>
                <a:schemeClr val="tx1"/>
              </a:buClr>
              <a:buFont typeface="Arial" pitchFamily="34" charset="0"/>
              <a:buChar char="•"/>
            </a:pPr>
            <a:r>
              <a:rPr lang="en-GB" sz="2400" dirty="0"/>
              <a:t>Poor nutrition</a:t>
            </a:r>
          </a:p>
          <a:p>
            <a:pPr>
              <a:buClr>
                <a:schemeClr val="tx1"/>
              </a:buClr>
              <a:buFont typeface="Arial" pitchFamily="34" charset="0"/>
              <a:buChar char="•"/>
            </a:pPr>
            <a:r>
              <a:rPr lang="en-GB" sz="2400" dirty="0"/>
              <a:t>Limited sleep, rest, relaxation</a:t>
            </a:r>
          </a:p>
          <a:p>
            <a:pPr>
              <a:buClr>
                <a:schemeClr val="tx1"/>
              </a:buClr>
              <a:buFont typeface="Arial" pitchFamily="34" charset="0"/>
              <a:buChar char="•"/>
            </a:pPr>
            <a:r>
              <a:rPr lang="en-GB" sz="2400" dirty="0"/>
              <a:t>Live-work accommodation</a:t>
            </a:r>
          </a:p>
          <a:p>
            <a:pPr>
              <a:buClr>
                <a:schemeClr val="tx1"/>
              </a:buClr>
              <a:buFont typeface="Arial" pitchFamily="34" charset="0"/>
              <a:buChar char="•"/>
            </a:pPr>
            <a:r>
              <a:rPr lang="en-GB" sz="2400" dirty="0"/>
              <a:t>Unhygienic, unsanitary environment</a:t>
            </a:r>
          </a:p>
          <a:p>
            <a:pPr>
              <a:buClr>
                <a:schemeClr val="tx1"/>
              </a:buClr>
              <a:buFont typeface="Arial" pitchFamily="34" charset="0"/>
              <a:buChar char="•"/>
            </a:pPr>
            <a:r>
              <a:rPr lang="en-GB" sz="2400" dirty="0"/>
              <a:t>Exposure to climate (cold, hot)</a:t>
            </a:r>
          </a:p>
          <a:p>
            <a:pPr>
              <a:buClr>
                <a:schemeClr val="tx1"/>
              </a:buClr>
              <a:buFont typeface="Arial" pitchFamily="34" charset="0"/>
              <a:buChar char="•"/>
            </a:pPr>
            <a:r>
              <a:rPr lang="en-GB" sz="2400" dirty="0"/>
              <a:t>Poor personal hygiene opportunities</a:t>
            </a:r>
          </a:p>
          <a:p>
            <a:pPr>
              <a:buClr>
                <a:schemeClr val="tx1"/>
              </a:buClr>
              <a:buFont typeface="Arial" pitchFamily="34" charset="0"/>
              <a:buChar char="•"/>
            </a:pPr>
            <a:r>
              <a:rPr lang="en-GB" sz="2400" dirty="0"/>
              <a:t>Risk of sexual violence, coerced or transactional sex</a:t>
            </a:r>
          </a:p>
          <a:p>
            <a:pPr>
              <a:buClr>
                <a:schemeClr val="tx1"/>
              </a:buClr>
              <a:buFont typeface="Arial" pitchFamily="34" charset="0"/>
              <a:buChar char="•"/>
            </a:pPr>
            <a:r>
              <a:rPr lang="en-GB" sz="2400" dirty="0"/>
              <a:t>Limited medical care or pharmaceuticals</a:t>
            </a:r>
          </a:p>
          <a:p>
            <a:endParaRPr lang="es-ES" dirty="0"/>
          </a:p>
          <a:p>
            <a:endParaRPr lang="es-ES" dirty="0"/>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16</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65976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20688"/>
            <a:ext cx="7125113" cy="924475"/>
          </a:xfrm>
        </p:spPr>
        <p:txBody>
          <a:bodyPr anchor="ctr"/>
          <a:lstStyle/>
          <a:p>
            <a:r>
              <a:rPr lang="en-US" sz="2800" b="1" dirty="0" smtClean="0">
                <a:latin typeface="Antique Olive" pitchFamily="34" charset="0"/>
              </a:rPr>
              <a:t>Most common physical symptoms?</a:t>
            </a:r>
            <a:endParaRPr lang="es-ES" sz="2800" b="1" dirty="0">
              <a:latin typeface="Antique Olive" pitchFamily="34" charset="0"/>
            </a:endParaRPr>
          </a:p>
        </p:txBody>
      </p:sp>
      <p:sp>
        <p:nvSpPr>
          <p:cNvPr id="3" name="Content Placeholder 2"/>
          <p:cNvSpPr>
            <a:spLocks noGrp="1"/>
          </p:cNvSpPr>
          <p:nvPr>
            <p:ph idx="1"/>
          </p:nvPr>
        </p:nvSpPr>
        <p:spPr>
          <a:xfrm>
            <a:off x="1059383" y="1751127"/>
            <a:ext cx="6474301" cy="381729"/>
          </a:xfrm>
        </p:spPr>
        <p:txBody>
          <a:bodyPr/>
          <a:lstStyle/>
          <a:p>
            <a:pPr marL="0" indent="0">
              <a:buNone/>
            </a:pPr>
            <a:r>
              <a:rPr lang="en-US" b="1" dirty="0" smtClean="0"/>
              <a:t>Women trafficked for sexual exploitation:</a:t>
            </a:r>
            <a:endParaRPr lang="es-ES" b="1" dirty="0"/>
          </a:p>
        </p:txBody>
      </p:sp>
      <p:sp>
        <p:nvSpPr>
          <p:cNvPr id="5" name="Text Box 13"/>
          <p:cNvSpPr txBox="1">
            <a:spLocks noChangeArrowheads="1"/>
          </p:cNvSpPr>
          <p:nvPr/>
        </p:nvSpPr>
        <p:spPr bwMode="auto">
          <a:xfrm>
            <a:off x="1691680" y="2276872"/>
            <a:ext cx="217593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nSpc>
                <a:spcPct val="80000"/>
              </a:lnSpc>
              <a:spcBef>
                <a:spcPct val="50000"/>
              </a:spcBef>
            </a:pPr>
            <a:r>
              <a:rPr lang="en-GB" sz="2000" b="1" dirty="0"/>
              <a:t>81% headaches </a:t>
            </a:r>
          </a:p>
          <a:p>
            <a:pPr>
              <a:lnSpc>
                <a:spcPct val="80000"/>
              </a:lnSpc>
              <a:spcBef>
                <a:spcPct val="50000"/>
              </a:spcBef>
            </a:pPr>
            <a:r>
              <a:rPr lang="en-GB" sz="2000" b="1" dirty="0"/>
              <a:t>71% dizzy spells</a:t>
            </a:r>
          </a:p>
        </p:txBody>
      </p:sp>
      <p:sp>
        <p:nvSpPr>
          <p:cNvPr id="6" name="Text Box 14"/>
          <p:cNvSpPr txBox="1">
            <a:spLocks noChangeArrowheads="1"/>
          </p:cNvSpPr>
          <p:nvPr/>
        </p:nvSpPr>
        <p:spPr bwMode="auto">
          <a:xfrm>
            <a:off x="4707626" y="2722513"/>
            <a:ext cx="29397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marL="0"/>
            <a:r>
              <a:rPr lang="en-GB" sz="2000" b="1" dirty="0"/>
              <a:t>69% back pain</a:t>
            </a:r>
            <a:r>
              <a:rPr lang="en-GB" sz="1800" b="1" dirty="0"/>
              <a:t> </a:t>
            </a:r>
            <a:r>
              <a:rPr lang="en-GB" sz="1800" b="1" dirty="0">
                <a:solidFill>
                  <a:schemeClr val="bg1"/>
                </a:solidFill>
              </a:rPr>
              <a:t>	</a:t>
            </a:r>
            <a:endParaRPr lang="en-GB" sz="1800" dirty="0"/>
          </a:p>
        </p:txBody>
      </p:sp>
      <p:sp>
        <p:nvSpPr>
          <p:cNvPr id="7" name="Text Box 15"/>
          <p:cNvSpPr txBox="1">
            <a:spLocks noChangeArrowheads="1"/>
          </p:cNvSpPr>
          <p:nvPr/>
        </p:nvSpPr>
        <p:spPr bwMode="auto">
          <a:xfrm>
            <a:off x="1482512" y="3068960"/>
            <a:ext cx="30894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dirty="0"/>
              <a:t>60-70% </a:t>
            </a:r>
            <a:r>
              <a:rPr lang="en-GB" sz="2000" b="1" dirty="0" smtClean="0"/>
              <a:t>sexual </a:t>
            </a:r>
            <a:r>
              <a:rPr lang="en-GB" sz="2000" b="1" dirty="0"/>
              <a:t>health problems</a:t>
            </a:r>
          </a:p>
        </p:txBody>
      </p:sp>
      <p:sp>
        <p:nvSpPr>
          <p:cNvPr id="8" name="Text Box 16"/>
          <p:cNvSpPr txBox="1">
            <a:spLocks noChangeArrowheads="1"/>
          </p:cNvSpPr>
          <p:nvPr/>
        </p:nvSpPr>
        <p:spPr bwMode="auto">
          <a:xfrm>
            <a:off x="4732758" y="3156772"/>
            <a:ext cx="33843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dirty="0"/>
              <a:t>63% memory problems</a:t>
            </a:r>
          </a:p>
        </p:txBody>
      </p:sp>
      <p:sp>
        <p:nvSpPr>
          <p:cNvPr id="9" name="Text Box 17"/>
          <p:cNvSpPr txBox="1">
            <a:spLocks noChangeArrowheads="1"/>
          </p:cNvSpPr>
          <p:nvPr/>
        </p:nvSpPr>
        <p:spPr bwMode="auto">
          <a:xfrm>
            <a:off x="4707626" y="2276872"/>
            <a:ext cx="243134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dirty="0"/>
              <a:t>82% fatigue</a:t>
            </a:r>
          </a:p>
        </p:txBody>
      </p:sp>
      <p:sp>
        <p:nvSpPr>
          <p:cNvPr id="10" name="TextBox 5"/>
          <p:cNvSpPr txBox="1">
            <a:spLocks noChangeArrowheads="1"/>
          </p:cNvSpPr>
          <p:nvPr/>
        </p:nvSpPr>
        <p:spPr bwMode="auto">
          <a:xfrm>
            <a:off x="1194043" y="3933056"/>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11" name="TextBox 5"/>
          <p:cNvSpPr txBox="1">
            <a:spLocks noChangeArrowheads="1"/>
          </p:cNvSpPr>
          <p:nvPr/>
        </p:nvSpPr>
        <p:spPr bwMode="auto">
          <a:xfrm>
            <a:off x="1647181" y="5589240"/>
            <a:ext cx="749681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dirty="0" smtClean="0">
                <a:solidFill>
                  <a:schemeClr val="bg1"/>
                </a:solidFill>
                <a:latin typeface="Antique Olive" pitchFamily="34" charset="0"/>
              </a:rPr>
              <a:t>“Prevalence and Risk of Violence and the Physical, Mental and Sexual Health Problems Associated with Human Trafficking: Systematic Review” </a:t>
            </a:r>
            <a:r>
              <a:rPr lang="en-GB" sz="1600" i="1" dirty="0" smtClean="0">
                <a:solidFill>
                  <a:schemeClr val="bg1"/>
                </a:solidFill>
                <a:latin typeface="Antique Olive" pitchFamily="34" charset="0"/>
              </a:rPr>
              <a:t>PLoS Medicine</a:t>
            </a:r>
            <a:r>
              <a:rPr lang="en-GB" sz="1600" dirty="0" smtClean="0">
                <a:solidFill>
                  <a:schemeClr val="bg1"/>
                </a:solidFill>
                <a:latin typeface="Antique Olive" pitchFamily="34" charset="0"/>
              </a:rPr>
              <a:t>, Oram S, et al. 2012</a:t>
            </a:r>
            <a:endParaRPr lang="en-GB" sz="1600" dirty="0">
              <a:solidFill>
                <a:schemeClr val="bg1"/>
              </a:solidFill>
              <a:latin typeface="Antique Olive" pitchFamily="34" charset="0"/>
            </a:endParaRPr>
          </a:p>
        </p:txBody>
      </p:sp>
      <p:sp>
        <p:nvSpPr>
          <p:cNvPr id="13" name="Content Placeholder 2"/>
          <p:cNvSpPr txBox="1">
            <a:spLocks/>
          </p:cNvSpPr>
          <p:nvPr/>
        </p:nvSpPr>
        <p:spPr>
          <a:xfrm>
            <a:off x="1914123" y="4437112"/>
            <a:ext cx="6474301" cy="1080120"/>
          </a:xfrm>
          <a:prstGeom prst="rect">
            <a:avLst/>
          </a:prstGeom>
        </p:spPr>
        <p:txBody>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Antique Olive" pitchFamily="34" charset="0"/>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Antique Olive" pitchFamily="34" charset="0"/>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Antique Olive" pitchFamily="34" charset="0"/>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Antique Olive" pitchFamily="34" charset="0"/>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Antique Olive" pitchFamily="34" charset="0"/>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buFont typeface="Wingdings 2" charset="2"/>
              <a:buNone/>
            </a:pPr>
            <a:r>
              <a:rPr lang="en-US" b="1" dirty="0" smtClean="0"/>
              <a:t>Most common symptoms:</a:t>
            </a:r>
          </a:p>
          <a:p>
            <a:pPr marL="0" indent="0">
              <a:buFont typeface="Wingdings 2" charset="2"/>
              <a:buNone/>
            </a:pPr>
            <a:r>
              <a:rPr lang="en-US" dirty="0" smtClean="0"/>
              <a:t>Headache, back pain, stomach pain, memory problems</a:t>
            </a:r>
            <a:endParaRPr lang="es-ES" dirty="0"/>
          </a:p>
        </p:txBody>
      </p:sp>
      <p:sp>
        <p:nvSpPr>
          <p:cNvPr id="14"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17</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87560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par>
                                <p:cTn id="11" presetID="4" presetClass="entr" presetSubtype="16" fill="hold" grpId="1"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par>
                                <p:cTn id="14" presetID="4" presetClass="entr" presetSubtype="16" fill="hold" grpId="1"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ox(in)">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ox(in)">
                                      <p:cBhvr>
                                        <p:cTn id="21" dur="500"/>
                                        <p:tgtEl>
                                          <p:spTgt spid="7"/>
                                        </p:tgtEl>
                                      </p:cBhvr>
                                    </p:animEffect>
                                  </p:childTnLst>
                                </p:cTn>
                              </p:par>
                            </p:childTnLst>
                          </p:cTn>
                        </p:par>
                        <p:par>
                          <p:cTn id="22" fill="hold">
                            <p:stCondLst>
                              <p:cond delay="500"/>
                            </p:stCondLst>
                            <p:childTnLst>
                              <p:par>
                                <p:cTn id="23" presetID="4" presetClass="entr" presetSubtype="16"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ox(in)">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7" grpId="0"/>
      <p:bldP spid="8" grpId="0"/>
      <p:bldP spid="9" grpId="0"/>
      <p:bldP spid="9" grpId="1"/>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459542" y="1772816"/>
            <a:ext cx="8229600" cy="3733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Tx/>
              <a:buNone/>
            </a:pPr>
            <a:r>
              <a:rPr lang="en-GB" sz="2400" i="1" dirty="0" smtClean="0">
                <a:latin typeface="Antique Olive" pitchFamily="34" charset="0"/>
              </a:rPr>
              <a:t>Conditions were terrible. There was one soap for everybody, one towel, the bedding was washed very rarely.</a:t>
            </a:r>
          </a:p>
          <a:p>
            <a:pPr marL="0" indent="0">
              <a:buFontTx/>
              <a:buNone/>
            </a:pPr>
            <a:endParaRPr lang="en-GB" sz="2400" i="1" dirty="0" smtClean="0">
              <a:latin typeface="Antique Olive" pitchFamily="34" charset="0"/>
            </a:endParaRPr>
          </a:p>
          <a:p>
            <a:pPr marL="0" indent="0" algn="r">
              <a:buFontTx/>
              <a:buNone/>
            </a:pPr>
            <a:r>
              <a:rPr lang="en-GB" sz="2000" i="1" dirty="0" smtClean="0">
                <a:latin typeface="Antique Olive" pitchFamily="34" charset="0"/>
              </a:rPr>
              <a:t>Trafficked from Ukraine to Yugoslavia for sexual exploitation</a:t>
            </a:r>
          </a:p>
          <a:p>
            <a:pPr marL="0" indent="0" algn="r">
              <a:buFontTx/>
              <a:buNone/>
            </a:pPr>
            <a:endParaRPr lang="en-GB" i="1" dirty="0" smtClean="0">
              <a:latin typeface="Antique Olive" pitchFamily="34" charset="0"/>
            </a:endParaRPr>
          </a:p>
          <a:p>
            <a:pPr marL="0" indent="0">
              <a:buFontTx/>
              <a:buNone/>
            </a:pPr>
            <a:endParaRPr lang="en-GB" i="1" dirty="0" smtClean="0">
              <a:latin typeface="Antique Olive" pitchFamily="34" charset="0"/>
            </a:endParaRPr>
          </a:p>
          <a:p>
            <a:pPr marL="0" indent="0">
              <a:buFontTx/>
              <a:buNone/>
            </a:pPr>
            <a:endParaRPr lang="en-GB" i="1" dirty="0" smtClean="0">
              <a:latin typeface="Antique Olive" pitchFamily="34" charset="0"/>
            </a:endParaRPr>
          </a:p>
        </p:txBody>
      </p:sp>
      <p:sp>
        <p:nvSpPr>
          <p:cNvPr id="3" name="TextBox 5"/>
          <p:cNvSpPr txBox="1">
            <a:spLocks noChangeArrowheads="1"/>
          </p:cNvSpPr>
          <p:nvPr/>
        </p:nvSpPr>
        <p:spPr bwMode="auto">
          <a:xfrm>
            <a:off x="2495504" y="6248469"/>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18</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017876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smtClean="0">
                <a:latin typeface="Antique Olive" pitchFamily="34" charset="0"/>
              </a:rPr>
              <a:t>A cycle of cumulative harm</a:t>
            </a:r>
            <a:endParaRPr lang="es-ES" b="1" dirty="0">
              <a:latin typeface="Antique Olive" pitchFamily="34" charset="0"/>
            </a:endParaRPr>
          </a:p>
        </p:txBody>
      </p:sp>
      <p:graphicFrame>
        <p:nvGraphicFramePr>
          <p:cNvPr id="5" name="Diagram 4"/>
          <p:cNvGraphicFramePr/>
          <p:nvPr>
            <p:extLst>
              <p:ext uri="{D42A27DB-BD31-4B8C-83A1-F6EECF244321}">
                <p14:modId xmlns:p14="http://schemas.microsoft.com/office/powerpoint/2010/main" val="1836824016"/>
              </p:ext>
            </p:extLst>
          </p:nvPr>
        </p:nvGraphicFramePr>
        <p:xfrm>
          <a:off x="755576" y="1412776"/>
          <a:ext cx="8263467"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19</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875609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latin typeface="Antique Olive" pitchFamily="34" charset="0"/>
              </a:rPr>
              <a:t>Course Objectives</a:t>
            </a:r>
            <a:endParaRPr lang="es-ES" sz="3600" b="1" dirty="0">
              <a:latin typeface="Antique Olive" pitchFamily="34" charset="0"/>
            </a:endParaRPr>
          </a:p>
        </p:txBody>
      </p:sp>
      <p:sp>
        <p:nvSpPr>
          <p:cNvPr id="3" name="Content Placeholder 2"/>
          <p:cNvSpPr>
            <a:spLocks noGrp="1"/>
          </p:cNvSpPr>
          <p:nvPr>
            <p:ph idx="1"/>
          </p:nvPr>
        </p:nvSpPr>
        <p:spPr>
          <a:xfrm>
            <a:off x="899592" y="1700808"/>
            <a:ext cx="8244408" cy="4824536"/>
          </a:xfrm>
        </p:spPr>
        <p:txBody>
          <a:bodyPr/>
          <a:lstStyle/>
          <a:p>
            <a:pPr marL="609600" indent="-609600">
              <a:buClr>
                <a:schemeClr val="tx1"/>
              </a:buClr>
              <a:buFont typeface="+mj-lt"/>
              <a:buAutoNum type="arabicPeriod"/>
            </a:pPr>
            <a:r>
              <a:rPr lang="en-US" sz="2400" dirty="0"/>
              <a:t>Know how to handle a </a:t>
            </a:r>
            <a:r>
              <a:rPr lang="en-US" sz="2400" i="1" dirty="0"/>
              <a:t>suspected</a:t>
            </a:r>
            <a:r>
              <a:rPr lang="en-US" sz="2400" dirty="0"/>
              <a:t> </a:t>
            </a:r>
            <a:r>
              <a:rPr lang="en-US" sz="2400" dirty="0" smtClean="0"/>
              <a:t>case</a:t>
            </a:r>
            <a:endParaRPr lang="en-US" sz="2400" dirty="0"/>
          </a:p>
          <a:p>
            <a:pPr marL="609600" indent="-609600">
              <a:buClr>
                <a:schemeClr val="tx1"/>
              </a:buClr>
              <a:buFont typeface="+mj-lt"/>
              <a:buAutoNum type="arabicPeriod" startAt="2"/>
            </a:pPr>
            <a:r>
              <a:rPr lang="en-US" sz="2400" dirty="0"/>
              <a:t>Know how to care for a recognized trafficked person </a:t>
            </a:r>
            <a:r>
              <a:rPr lang="en-US" sz="2400" i="1" dirty="0"/>
              <a:t>referred</a:t>
            </a:r>
            <a:r>
              <a:rPr lang="en-US" sz="2400" dirty="0"/>
              <a:t> to </a:t>
            </a:r>
            <a:r>
              <a:rPr lang="en-US" sz="2400" dirty="0" smtClean="0"/>
              <a:t>you</a:t>
            </a:r>
          </a:p>
          <a:p>
            <a:pPr marL="0" indent="0">
              <a:buClr>
                <a:schemeClr val="tx1"/>
              </a:buClr>
              <a:buNone/>
            </a:pPr>
            <a:r>
              <a:rPr lang="en-US" sz="2400" b="1" dirty="0" smtClean="0">
                <a:solidFill>
                  <a:schemeClr val="bg1"/>
                </a:solidFill>
              </a:rPr>
              <a:t>Session Objectives</a:t>
            </a:r>
            <a:endParaRPr lang="en-GB" b="1" dirty="0" smtClean="0">
              <a:solidFill>
                <a:schemeClr val="bg1"/>
              </a:solidFill>
            </a:endParaRPr>
          </a:p>
          <a:p>
            <a:pPr lvl="1">
              <a:buClr>
                <a:schemeClr val="tx1"/>
              </a:buClr>
              <a:buFont typeface="Arial" pitchFamily="34" charset="0"/>
              <a:buChar char="•"/>
            </a:pPr>
            <a:r>
              <a:rPr lang="en-GB" sz="2000" dirty="0" smtClean="0">
                <a:solidFill>
                  <a:schemeClr val="bg1"/>
                </a:solidFill>
              </a:rPr>
              <a:t>Understand </a:t>
            </a:r>
            <a:r>
              <a:rPr lang="en-GB" sz="2000" dirty="0">
                <a:solidFill>
                  <a:schemeClr val="bg1"/>
                </a:solidFill>
              </a:rPr>
              <a:t>human trafficking</a:t>
            </a:r>
          </a:p>
          <a:p>
            <a:pPr lvl="1">
              <a:buClr>
                <a:schemeClr val="tx1"/>
              </a:buClr>
              <a:buFont typeface="Arial" pitchFamily="34" charset="0"/>
              <a:buChar char="•"/>
            </a:pPr>
            <a:r>
              <a:rPr lang="en-GB" sz="2000" dirty="0">
                <a:solidFill>
                  <a:schemeClr val="bg1"/>
                </a:solidFill>
              </a:rPr>
              <a:t>Identify major health consequences of trafficking</a:t>
            </a:r>
          </a:p>
          <a:p>
            <a:pPr lvl="1">
              <a:buClr>
                <a:schemeClr val="tx1"/>
              </a:buClr>
              <a:buFont typeface="Arial" pitchFamily="34" charset="0"/>
              <a:buChar char="•"/>
            </a:pPr>
            <a:r>
              <a:rPr lang="en-GB" sz="2000" dirty="0">
                <a:solidFill>
                  <a:schemeClr val="bg1"/>
                </a:solidFill>
              </a:rPr>
              <a:t>Recognise key features of trauma-informed care </a:t>
            </a:r>
            <a:endParaRPr lang="en-GB" sz="2000" dirty="0" smtClean="0">
              <a:solidFill>
                <a:schemeClr val="bg1"/>
              </a:solidFill>
            </a:endParaRPr>
          </a:p>
          <a:p>
            <a:pPr lvl="1">
              <a:buClr>
                <a:schemeClr val="tx1"/>
              </a:buClr>
              <a:buFont typeface="Arial" pitchFamily="34" charset="0"/>
              <a:buChar char="•"/>
            </a:pPr>
            <a:r>
              <a:rPr lang="en-GB" sz="2000" dirty="0" smtClean="0">
                <a:solidFill>
                  <a:schemeClr val="bg1"/>
                </a:solidFill>
              </a:rPr>
              <a:t>Recognize techniques for provider and patient safety</a:t>
            </a:r>
          </a:p>
          <a:p>
            <a:pPr lvl="1">
              <a:buClr>
                <a:schemeClr val="tx1"/>
              </a:buClr>
              <a:buFont typeface="Arial" pitchFamily="34" charset="0"/>
              <a:buChar char="•"/>
            </a:pPr>
            <a:r>
              <a:rPr lang="en-GB" sz="2000" dirty="0" smtClean="0">
                <a:solidFill>
                  <a:schemeClr val="bg1"/>
                </a:solidFill>
              </a:rPr>
              <a:t>Understand the benefits of specialized  care approaches </a:t>
            </a:r>
            <a:endParaRPr lang="en-GB" sz="2000" dirty="0">
              <a:solidFill>
                <a:schemeClr val="bg1"/>
              </a:solidFill>
            </a:endParaRPr>
          </a:p>
          <a:p>
            <a:pPr lvl="1">
              <a:buClr>
                <a:schemeClr val="tx1"/>
              </a:buClr>
              <a:buFont typeface="Arial" pitchFamily="34" charset="0"/>
              <a:buChar char="•"/>
            </a:pPr>
            <a:r>
              <a:rPr lang="en-GB" sz="2000" dirty="0">
                <a:solidFill>
                  <a:schemeClr val="bg1"/>
                </a:solidFill>
              </a:rPr>
              <a:t>Identify possibilities and limitations of role of </a:t>
            </a:r>
            <a:r>
              <a:rPr lang="en-GB" sz="2000" dirty="0" smtClean="0">
                <a:solidFill>
                  <a:schemeClr val="bg1"/>
                </a:solidFill>
              </a:rPr>
              <a:t>health care </a:t>
            </a:r>
            <a:r>
              <a:rPr lang="en-GB" sz="2000" dirty="0">
                <a:solidFill>
                  <a:schemeClr val="bg1"/>
                </a:solidFill>
              </a:rPr>
              <a:t>providers</a:t>
            </a:r>
          </a:p>
          <a:p>
            <a:pPr marL="0" indent="0">
              <a:buClr>
                <a:schemeClr val="tx1"/>
              </a:buClr>
              <a:buNone/>
            </a:pPr>
            <a:endParaRPr lang="en-GB" sz="1400" dirty="0"/>
          </a:p>
        </p:txBody>
      </p:sp>
      <p:sp>
        <p:nvSpPr>
          <p:cNvPr id="4"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a:t>
            </a:fld>
            <a:endParaRPr lang="en-US" sz="1600" dirty="0" smtClean="0">
              <a:solidFill>
                <a:schemeClr val="bg1"/>
              </a:solidFill>
              <a:latin typeface="Arial Black" pitchFamily="34" charset="0"/>
            </a:endParaRPr>
          </a:p>
        </p:txBody>
      </p:sp>
    </p:spTree>
    <p:extLst>
      <p:ext uri="{BB962C8B-B14F-4D97-AF65-F5344CB8AC3E}">
        <p14:creationId xmlns:p14="http://schemas.microsoft.com/office/powerpoint/2010/main" val="180566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smtClean="0">
                <a:latin typeface="Antique Olive" pitchFamily="34" charset="0"/>
              </a:rPr>
              <a:t>Pre-trafficking health risks</a:t>
            </a:r>
            <a:endParaRPr lang="es-ES" b="1" dirty="0">
              <a:latin typeface="Antique Olive" pitchFamily="34" charset="0"/>
            </a:endParaRPr>
          </a:p>
        </p:txBody>
      </p:sp>
      <p:sp>
        <p:nvSpPr>
          <p:cNvPr id="3" name="Content Placeholder 2"/>
          <p:cNvSpPr>
            <a:spLocks noGrp="1"/>
          </p:cNvSpPr>
          <p:nvPr>
            <p:ph idx="1"/>
          </p:nvPr>
        </p:nvSpPr>
        <p:spPr/>
        <p:txBody>
          <a:bodyPr/>
          <a:lstStyle/>
          <a:p>
            <a:pPr>
              <a:buClr>
                <a:schemeClr val="tx1"/>
              </a:buClr>
              <a:buFont typeface="Arial" pitchFamily="34" charset="0"/>
              <a:buChar char="•"/>
            </a:pPr>
            <a:r>
              <a:rPr lang="en-GB" sz="2400" dirty="0"/>
              <a:t>Can you think of three types of health risks or health hazardous situations that might exist or occur </a:t>
            </a:r>
            <a:r>
              <a:rPr lang="en-GB" sz="2400" u="sng" dirty="0"/>
              <a:t>before</a:t>
            </a:r>
            <a:r>
              <a:rPr lang="en-GB" sz="2400" dirty="0"/>
              <a:t> a person </a:t>
            </a:r>
            <a:r>
              <a:rPr lang="en-GB" sz="2400" dirty="0" smtClean="0"/>
              <a:t>finds themselves in a trafficking situation?</a:t>
            </a:r>
            <a:endParaRPr lang="en-GB" sz="2400" dirty="0"/>
          </a:p>
          <a:p>
            <a:pPr marL="0" indent="0">
              <a:buClr>
                <a:schemeClr val="tx1"/>
              </a:buClr>
              <a:buNone/>
            </a:pPr>
            <a:endParaRPr lang="en-GB" sz="1200" dirty="0"/>
          </a:p>
          <a:p>
            <a:pPr>
              <a:buClr>
                <a:schemeClr val="tx1"/>
              </a:buClr>
              <a:buFont typeface="Arial" pitchFamily="34" charset="0"/>
              <a:buChar char="•"/>
            </a:pPr>
            <a:r>
              <a:rPr lang="en-GB" sz="2400" dirty="0"/>
              <a:t>How might certain </a:t>
            </a:r>
            <a:r>
              <a:rPr lang="en-GB" sz="2400" dirty="0" smtClean="0"/>
              <a:t>pre-trafficking </a:t>
            </a:r>
            <a:r>
              <a:rPr lang="en-GB" sz="2400" dirty="0"/>
              <a:t>health risks or conditions influence a person’s vulnerability to being trafficked?</a:t>
            </a:r>
          </a:p>
          <a:p>
            <a:pPr marL="0" indent="0">
              <a:buNone/>
            </a:pPr>
            <a:endParaRPr lang="es-ES" dirty="0"/>
          </a:p>
        </p:txBody>
      </p:sp>
      <p:sp>
        <p:nvSpPr>
          <p:cNvPr id="4"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20</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654218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899592" y="458669"/>
            <a:ext cx="770466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ctr"/>
            <a:r>
              <a:rPr lang="en-GB" sz="2800" b="1" dirty="0">
                <a:solidFill>
                  <a:schemeClr val="bg1"/>
                </a:solidFill>
                <a:latin typeface="Antique Olive" pitchFamily="34" charset="0"/>
              </a:rPr>
              <a:t>Violence women experienced </a:t>
            </a:r>
          </a:p>
          <a:p>
            <a:pPr algn="ctr"/>
            <a:r>
              <a:rPr lang="en-GB" sz="2800" b="1" dirty="0">
                <a:solidFill>
                  <a:schemeClr val="bg1"/>
                </a:solidFill>
                <a:latin typeface="Antique Olive" pitchFamily="34" charset="0"/>
              </a:rPr>
              <a:t>prior to being trafficked</a:t>
            </a:r>
          </a:p>
        </p:txBody>
      </p:sp>
      <p:pic>
        <p:nvPicPr>
          <p:cNvPr id="3" name="Picture 1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257124" y="1752601"/>
            <a:ext cx="7923388" cy="36560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5"/>
          <p:cNvSpPr txBox="1">
            <a:spLocks noChangeArrowheads="1"/>
          </p:cNvSpPr>
          <p:nvPr/>
        </p:nvSpPr>
        <p:spPr bwMode="auto">
          <a:xfrm>
            <a:off x="2495504" y="6248469"/>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7"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21</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4539958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bwMode="auto">
          <a:xfrm>
            <a:off x="1043607" y="548680"/>
            <a:ext cx="7056785" cy="115138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ct val="90000"/>
              </a:lnSpc>
              <a:buFontTx/>
              <a:buNone/>
            </a:pPr>
            <a:r>
              <a:rPr lang="en-GB" sz="3200" b="1" dirty="0"/>
              <a:t>Psychological features of human trafficking</a:t>
            </a:r>
            <a:endParaRPr lang="en-US" sz="3200" dirty="0" smtClean="0"/>
          </a:p>
        </p:txBody>
      </p:sp>
      <p:sp>
        <p:nvSpPr>
          <p:cNvPr id="7" name="Title 1"/>
          <p:cNvSpPr>
            <a:spLocks noGrp="1"/>
          </p:cNvSpPr>
          <p:nvPr>
            <p:ph type="title"/>
          </p:nvPr>
        </p:nvSpPr>
        <p:spPr bwMode="auto">
          <a:xfrm>
            <a:off x="1009442" y="1827853"/>
            <a:ext cx="7125113" cy="75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GB" sz="3600" dirty="0" smtClean="0">
                <a:solidFill>
                  <a:schemeClr val="bg1"/>
                </a:solidFill>
                <a:latin typeface="Antique Olive" pitchFamily="34" charset="0"/>
              </a:rPr>
              <a:t>Psychological stressors</a:t>
            </a:r>
          </a:p>
        </p:txBody>
      </p:sp>
      <p:sp>
        <p:nvSpPr>
          <p:cNvPr id="8" name="Content Placeholder 2"/>
          <p:cNvSpPr txBox="1">
            <a:spLocks/>
          </p:cNvSpPr>
          <p:nvPr/>
        </p:nvSpPr>
        <p:spPr bwMode="auto">
          <a:xfrm>
            <a:off x="1403648" y="2564905"/>
            <a:ext cx="3860800" cy="338437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Antique Olive" pitchFamily="34" charset="0"/>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Antique Olive" pitchFamily="34" charset="0"/>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Antique Olive" pitchFamily="34" charset="0"/>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Antique Olive" pitchFamily="34" charset="0"/>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Antique Olive" pitchFamily="34" charset="0"/>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a:buClr>
                <a:schemeClr val="tx1"/>
              </a:buClr>
              <a:buFont typeface="Arial" pitchFamily="34" charset="0"/>
              <a:buChar char="•"/>
            </a:pPr>
            <a:r>
              <a:rPr lang="en-GB" sz="2200" dirty="0" smtClean="0"/>
              <a:t>Physical abuse</a:t>
            </a:r>
          </a:p>
          <a:p>
            <a:pPr>
              <a:buClr>
                <a:schemeClr val="tx1"/>
              </a:buClr>
              <a:buFont typeface="Arial" pitchFamily="34" charset="0"/>
              <a:buChar char="•"/>
            </a:pPr>
            <a:r>
              <a:rPr lang="en-GB" sz="2200" dirty="0" smtClean="0"/>
              <a:t>Sexual violence</a:t>
            </a:r>
          </a:p>
          <a:p>
            <a:pPr>
              <a:buClr>
                <a:schemeClr val="tx1"/>
              </a:buClr>
              <a:buFont typeface="Arial" pitchFamily="34" charset="0"/>
              <a:buChar char="•"/>
            </a:pPr>
            <a:r>
              <a:rPr lang="en-GB" sz="2200" dirty="0" smtClean="0"/>
              <a:t>Threats of violence</a:t>
            </a:r>
          </a:p>
          <a:p>
            <a:pPr>
              <a:buClr>
                <a:schemeClr val="tx1"/>
              </a:buClr>
              <a:buFont typeface="Arial" pitchFamily="34" charset="0"/>
              <a:buChar char="•"/>
            </a:pPr>
            <a:r>
              <a:rPr lang="en-GB" sz="2200" dirty="0" smtClean="0"/>
              <a:t>Threats of violence against family</a:t>
            </a:r>
          </a:p>
          <a:p>
            <a:pPr>
              <a:buClr>
                <a:schemeClr val="tx1"/>
              </a:buClr>
              <a:buFont typeface="Arial" pitchFamily="34" charset="0"/>
              <a:buChar char="•"/>
            </a:pPr>
            <a:r>
              <a:rPr lang="en-GB" sz="2200" dirty="0" smtClean="0"/>
              <a:t>Witnessing violence</a:t>
            </a:r>
          </a:p>
          <a:p>
            <a:pPr>
              <a:buClr>
                <a:schemeClr val="tx1"/>
              </a:buClr>
              <a:buFont typeface="Arial" pitchFamily="34" charset="0"/>
              <a:buChar char="•"/>
            </a:pPr>
            <a:r>
              <a:rPr lang="en-GB" sz="2200" dirty="0" smtClean="0"/>
              <a:t>Confinement</a:t>
            </a:r>
          </a:p>
        </p:txBody>
      </p:sp>
      <p:sp>
        <p:nvSpPr>
          <p:cNvPr id="9" name="Content Placeholder 2"/>
          <p:cNvSpPr txBox="1">
            <a:spLocks/>
          </p:cNvSpPr>
          <p:nvPr/>
        </p:nvSpPr>
        <p:spPr>
          <a:xfrm>
            <a:off x="4891939" y="2548881"/>
            <a:ext cx="3928533" cy="3256383"/>
          </a:xfrm>
          <a:prstGeom prst="rect">
            <a:avLst/>
          </a:prstGeom>
        </p:spPr>
        <p:txBody>
          <a:bodyPr/>
          <a:lstStyle/>
          <a:p>
            <a:pPr marL="342900" indent="-342900" eaLnBrk="0" hangingPunct="0">
              <a:spcBef>
                <a:spcPct val="20000"/>
              </a:spcBef>
              <a:buClr>
                <a:schemeClr val="tx1"/>
              </a:buClr>
              <a:buFont typeface="Arial" pitchFamily="34" charset="0"/>
              <a:buChar char="•"/>
              <a:defRPr/>
            </a:pPr>
            <a:r>
              <a:rPr lang="en-GB" sz="2200" kern="0" dirty="0" smtClean="0">
                <a:latin typeface="Antique Olive" pitchFamily="34" charset="0"/>
              </a:rPr>
              <a:t>Isolation</a:t>
            </a:r>
          </a:p>
          <a:p>
            <a:pPr marL="342900" indent="-342900" eaLnBrk="0" hangingPunct="0">
              <a:spcBef>
                <a:spcPct val="20000"/>
              </a:spcBef>
              <a:buClr>
                <a:schemeClr val="tx1"/>
              </a:buClr>
              <a:buFont typeface="Arial" pitchFamily="34" charset="0"/>
              <a:buChar char="•"/>
              <a:defRPr/>
            </a:pPr>
            <a:r>
              <a:rPr lang="en-GB" sz="2200" kern="0" dirty="0" smtClean="0">
                <a:latin typeface="Antique Olive" pitchFamily="34" charset="0"/>
              </a:rPr>
              <a:t>Menacing environment</a:t>
            </a:r>
          </a:p>
          <a:p>
            <a:pPr marL="342900" indent="-342900" eaLnBrk="0" hangingPunct="0">
              <a:spcBef>
                <a:spcPct val="20000"/>
              </a:spcBef>
              <a:buClr>
                <a:schemeClr val="tx1"/>
              </a:buClr>
              <a:buFont typeface="Arial" pitchFamily="34" charset="0"/>
              <a:buChar char="•"/>
              <a:defRPr/>
            </a:pPr>
            <a:r>
              <a:rPr lang="en-GB" sz="2200" kern="0" dirty="0" smtClean="0">
                <a:latin typeface="Antique Olive" pitchFamily="34" charset="0"/>
              </a:rPr>
              <a:t>Distrust</a:t>
            </a:r>
            <a:endParaRPr lang="en-GB" sz="2200" kern="0" dirty="0">
              <a:latin typeface="Antique Olive" pitchFamily="34" charset="0"/>
            </a:endParaRPr>
          </a:p>
          <a:p>
            <a:pPr marL="342900" indent="-342900" eaLnBrk="0" hangingPunct="0">
              <a:spcBef>
                <a:spcPct val="20000"/>
              </a:spcBef>
              <a:buClr>
                <a:schemeClr val="tx1"/>
              </a:buClr>
              <a:buFont typeface="Arial" pitchFamily="34" charset="0"/>
              <a:buChar char="•"/>
              <a:defRPr/>
            </a:pPr>
            <a:r>
              <a:rPr lang="en-GB" sz="2200" kern="0" dirty="0" smtClean="0">
                <a:latin typeface="Antique Olive" pitchFamily="34" charset="0"/>
              </a:rPr>
              <a:t>Disappointment</a:t>
            </a:r>
            <a:endParaRPr lang="en-GB" sz="2200" kern="0" dirty="0">
              <a:latin typeface="Antique Olive" pitchFamily="34" charset="0"/>
            </a:endParaRPr>
          </a:p>
          <a:p>
            <a:pPr marL="342900" indent="-342900" eaLnBrk="0" hangingPunct="0">
              <a:spcBef>
                <a:spcPct val="20000"/>
              </a:spcBef>
              <a:buClr>
                <a:schemeClr val="tx1"/>
              </a:buClr>
              <a:buFont typeface="Arial" pitchFamily="34" charset="0"/>
              <a:buChar char="•"/>
              <a:defRPr/>
            </a:pPr>
            <a:r>
              <a:rPr lang="en-GB" sz="2200" kern="0" dirty="0" smtClean="0">
                <a:latin typeface="Antique Olive" pitchFamily="34" charset="0"/>
              </a:rPr>
              <a:t>Uncertainty </a:t>
            </a:r>
            <a:r>
              <a:rPr lang="en-GB" sz="2200" kern="0" dirty="0">
                <a:latin typeface="Antique Olive" pitchFamily="34" charset="0"/>
              </a:rPr>
              <a:t>about the </a:t>
            </a:r>
            <a:r>
              <a:rPr lang="en-GB" sz="2200" kern="0" dirty="0" smtClean="0">
                <a:latin typeface="Antique Olive" pitchFamily="34" charset="0"/>
              </a:rPr>
              <a:t>future</a:t>
            </a:r>
          </a:p>
          <a:p>
            <a:pPr marL="342900" indent="-342900" eaLnBrk="0" hangingPunct="0">
              <a:spcBef>
                <a:spcPct val="20000"/>
              </a:spcBef>
              <a:buClr>
                <a:schemeClr val="tx1"/>
              </a:buClr>
              <a:buFont typeface="Arial" pitchFamily="34" charset="0"/>
              <a:buChar char="•"/>
              <a:defRPr/>
            </a:pPr>
            <a:r>
              <a:rPr lang="en-GB" sz="2200" kern="0" dirty="0" smtClean="0">
                <a:latin typeface="Antique Olive" pitchFamily="34" charset="0"/>
              </a:rPr>
              <a:t>Disorientation </a:t>
            </a:r>
            <a:r>
              <a:rPr lang="en-GB" sz="2200" kern="0" dirty="0">
                <a:latin typeface="Antique Olive" pitchFamily="34" charset="0"/>
              </a:rPr>
              <a:t>in unfamiliar place</a:t>
            </a:r>
          </a:p>
        </p:txBody>
      </p:sp>
      <p:sp>
        <p:nvSpPr>
          <p:cNvPr id="10"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22</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1588452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bwMode="auto">
          <a:xfrm>
            <a:off x="1043608" y="476672"/>
            <a:ext cx="7050525"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GB" sz="2800" b="1" dirty="0" smtClean="0">
                <a:latin typeface="Antique Olive" pitchFamily="34" charset="0"/>
              </a:rPr>
              <a:t>How stressful situations </a:t>
            </a:r>
            <a:br>
              <a:rPr lang="en-GB" sz="2800" b="1" dirty="0" smtClean="0">
                <a:latin typeface="Antique Olive" pitchFamily="34" charset="0"/>
              </a:rPr>
            </a:br>
            <a:r>
              <a:rPr lang="en-GB" sz="2800" b="1" dirty="0" smtClean="0">
                <a:latin typeface="Antique Olive" pitchFamily="34" charset="0"/>
              </a:rPr>
              <a:t>create traumatic responses</a:t>
            </a:r>
          </a:p>
        </p:txBody>
      </p:sp>
      <p:sp>
        <p:nvSpPr>
          <p:cNvPr id="12" name="Right Arrow 11"/>
          <p:cNvSpPr>
            <a:spLocks noChangeArrowheads="1"/>
          </p:cNvSpPr>
          <p:nvPr/>
        </p:nvSpPr>
        <p:spPr bwMode="auto">
          <a:xfrm rot="5400000">
            <a:off x="5099529" y="3569960"/>
            <a:ext cx="2133600" cy="1625600"/>
          </a:xfrm>
          <a:prstGeom prst="rightArrow">
            <a:avLst>
              <a:gd name="adj1" fmla="val 50000"/>
              <a:gd name="adj2" fmla="val 49999"/>
            </a:avLst>
          </a:prstGeom>
          <a:noFill/>
          <a:ln w="41275" algn="ctr">
            <a:solidFill>
              <a:schemeClr val="bg1"/>
            </a:solidFill>
            <a:prstDash val="sysDash"/>
            <a:round/>
            <a:headEnd/>
            <a:tailEnd/>
          </a:ln>
        </p:spPr>
        <p:txBody>
          <a:bodyPr/>
          <a:lstStyle/>
          <a:p>
            <a:endParaRPr lang="en-GB"/>
          </a:p>
        </p:txBody>
      </p:sp>
      <p:sp>
        <p:nvSpPr>
          <p:cNvPr id="13" name="TextBox 12"/>
          <p:cNvSpPr txBox="1">
            <a:spLocks noChangeArrowheads="1"/>
          </p:cNvSpPr>
          <p:nvPr/>
        </p:nvSpPr>
        <p:spPr bwMode="auto">
          <a:xfrm rot="5400000">
            <a:off x="5251929" y="4020289"/>
            <a:ext cx="1828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ctr"/>
            <a:r>
              <a:rPr lang="en-GB" sz="2000" b="1" dirty="0"/>
              <a:t>Physiological changes</a:t>
            </a:r>
          </a:p>
        </p:txBody>
      </p:sp>
      <p:grpSp>
        <p:nvGrpSpPr>
          <p:cNvPr id="11" name="Group 10"/>
          <p:cNvGrpSpPr/>
          <p:nvPr/>
        </p:nvGrpSpPr>
        <p:grpSpPr>
          <a:xfrm>
            <a:off x="4520501" y="5334000"/>
            <a:ext cx="3291656" cy="1295400"/>
            <a:chOff x="5384800" y="5334000"/>
            <a:chExt cx="3291656" cy="1295400"/>
          </a:xfrm>
        </p:grpSpPr>
        <p:sp>
          <p:nvSpPr>
            <p:cNvPr id="15" name="Rounded Rectangle 14"/>
            <p:cNvSpPr>
              <a:spLocks noChangeArrowheads="1"/>
            </p:cNvSpPr>
            <p:nvPr/>
          </p:nvSpPr>
          <p:spPr bwMode="auto">
            <a:xfrm>
              <a:off x="5384800" y="5334000"/>
              <a:ext cx="3291656" cy="1295400"/>
            </a:xfrm>
            <a:prstGeom prst="roundRect">
              <a:avLst>
                <a:gd name="adj" fmla="val 16667"/>
              </a:avLst>
            </a:prstGeom>
            <a:solidFill>
              <a:schemeClr val="bg1">
                <a:alpha val="97000"/>
              </a:schemeClr>
            </a:solidFill>
            <a:ln>
              <a:noFill/>
            </a:ln>
            <a:extLst/>
          </p:spPr>
          <p:txBody>
            <a:bodyPr/>
            <a:lstStyle/>
            <a:p>
              <a:endParaRPr lang="en-GB"/>
            </a:p>
          </p:txBody>
        </p:sp>
        <p:sp>
          <p:nvSpPr>
            <p:cNvPr id="10" name="TextBox 9"/>
            <p:cNvSpPr txBox="1">
              <a:spLocks noChangeArrowheads="1"/>
            </p:cNvSpPr>
            <p:nvPr/>
          </p:nvSpPr>
          <p:spPr bwMode="auto">
            <a:xfrm>
              <a:off x="5455740" y="5596980"/>
              <a:ext cx="314977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ctr"/>
              <a:r>
                <a:rPr lang="en-GB" sz="2200" b="1" dirty="0" smtClean="0">
                  <a:latin typeface="Antique Olive" pitchFamily="34" charset="0"/>
                </a:rPr>
                <a:t>Changed Reactions to Futures Stress </a:t>
              </a:r>
              <a:endParaRPr lang="en-GB" sz="2200" b="1" dirty="0">
                <a:latin typeface="Antique Olive" pitchFamily="34" charset="0"/>
              </a:endParaRPr>
            </a:p>
          </p:txBody>
        </p:sp>
      </p:grpSp>
      <p:graphicFrame>
        <p:nvGraphicFramePr>
          <p:cNvPr id="2" name="Diagram 1"/>
          <p:cNvGraphicFramePr/>
          <p:nvPr>
            <p:extLst>
              <p:ext uri="{D42A27DB-BD31-4B8C-83A1-F6EECF244321}">
                <p14:modId xmlns:p14="http://schemas.microsoft.com/office/powerpoint/2010/main" val="1573291734"/>
              </p:ext>
            </p:extLst>
          </p:nvPr>
        </p:nvGraphicFramePr>
        <p:xfrm>
          <a:off x="4211960" y="2060848"/>
          <a:ext cx="3908738" cy="1957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p:cNvGrpSpPr/>
          <p:nvPr/>
        </p:nvGrpSpPr>
        <p:grpSpPr>
          <a:xfrm>
            <a:off x="899592" y="2163688"/>
            <a:ext cx="3168352" cy="2592288"/>
            <a:chOff x="1269937" y="3154288"/>
            <a:chExt cx="3168352" cy="2592288"/>
          </a:xfrm>
        </p:grpSpPr>
        <p:sp>
          <p:nvSpPr>
            <p:cNvPr id="5" name="Explosion 1 4"/>
            <p:cNvSpPr/>
            <p:nvPr/>
          </p:nvSpPr>
          <p:spPr>
            <a:xfrm>
              <a:off x="1269937" y="3154288"/>
              <a:ext cx="3168352" cy="2592288"/>
            </a:xfrm>
            <a:prstGeom prst="irregularSeal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TextBox 6"/>
            <p:cNvSpPr txBox="1"/>
            <p:nvPr/>
          </p:nvSpPr>
          <p:spPr>
            <a:xfrm>
              <a:off x="1835714" y="4188822"/>
              <a:ext cx="2036798" cy="523220"/>
            </a:xfrm>
            <a:prstGeom prst="rect">
              <a:avLst/>
            </a:prstGeom>
            <a:noFill/>
          </p:spPr>
          <p:txBody>
            <a:bodyPr wrap="square" rtlCol="0">
              <a:spAutoFit/>
            </a:bodyPr>
            <a:lstStyle/>
            <a:p>
              <a:pPr algn="ctr"/>
              <a:r>
                <a:rPr lang="en-US" sz="2800" b="1" dirty="0" smtClean="0">
                  <a:solidFill>
                    <a:schemeClr val="accent5"/>
                  </a:solidFill>
                  <a:latin typeface="Antique Olive" pitchFamily="34" charset="0"/>
                </a:rPr>
                <a:t>DANGER</a:t>
              </a:r>
              <a:endParaRPr lang="es-ES" sz="2400" b="1" dirty="0">
                <a:solidFill>
                  <a:schemeClr val="accent5"/>
                </a:solidFill>
                <a:latin typeface="Antique Olive" pitchFamily="34" charset="0"/>
              </a:endParaRPr>
            </a:p>
          </p:txBody>
        </p:sp>
      </p:grpSp>
      <p:sp>
        <p:nvSpPr>
          <p:cNvPr id="14"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23</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573674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bwMode="auto">
          <a:xfrm>
            <a:off x="999066" y="692696"/>
            <a:ext cx="7101326"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sz="2800" b="1" dirty="0" smtClean="0">
                <a:latin typeface="Antique Olive" pitchFamily="34" charset="0"/>
              </a:rPr>
              <a:t>Psychological features of human trafficking situations</a:t>
            </a:r>
          </a:p>
        </p:txBody>
      </p:sp>
      <p:sp>
        <p:nvSpPr>
          <p:cNvPr id="70659" name="Rectangle 3"/>
          <p:cNvSpPr>
            <a:spLocks noGrp="1" noChangeArrowheads="1"/>
          </p:cNvSpPr>
          <p:nvPr>
            <p:ph type="body" idx="1"/>
          </p:nvPr>
        </p:nvSpPr>
        <p:spPr bwMode="auto">
          <a:xfrm>
            <a:off x="711200" y="2065784"/>
            <a:ext cx="8195733" cy="1219200"/>
          </a:xfrm>
          <a:noFill/>
          <a:extLst/>
        </p:spPr>
        <p:txBody>
          <a:bodyPr vert="horz" wrap="square" lIns="91440" tIns="45720" rIns="91440" bIns="45720" numCol="1" anchor="t" anchorCtr="0" compatLnSpc="1">
            <a:prstTxWarp prst="textNoShape">
              <a:avLst/>
            </a:prstTxWarp>
          </a:bodyPr>
          <a:lstStyle/>
          <a:p>
            <a:pPr marL="0" indent="0" algn="ctr">
              <a:buFontTx/>
              <a:buNone/>
            </a:pPr>
            <a:r>
              <a:rPr lang="en-US" sz="3200" dirty="0" smtClean="0">
                <a:solidFill>
                  <a:schemeClr val="bg1"/>
                </a:solidFill>
              </a:rPr>
              <a:t>What situations create traumatic stress responses?</a:t>
            </a:r>
          </a:p>
        </p:txBody>
      </p:sp>
      <p:sp>
        <p:nvSpPr>
          <p:cNvPr id="70660" name="TextBox 4"/>
          <p:cNvSpPr txBox="1">
            <a:spLocks noChangeArrowheads="1"/>
          </p:cNvSpPr>
          <p:nvPr/>
        </p:nvSpPr>
        <p:spPr bwMode="auto">
          <a:xfrm>
            <a:off x="1856738" y="3308791"/>
            <a:ext cx="590465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7188" indent="-357188">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marL="0" indent="0" algn="ctr"/>
            <a:r>
              <a:rPr lang="en-US" sz="3600" dirty="0"/>
              <a:t>Uncontrollable </a:t>
            </a:r>
            <a:r>
              <a:rPr lang="en-US" sz="3600" dirty="0" smtClean="0"/>
              <a:t>events</a:t>
            </a:r>
            <a:endParaRPr lang="en-US" sz="3600" dirty="0">
              <a:solidFill>
                <a:srgbClr val="FF0000"/>
              </a:solidFill>
            </a:endParaRPr>
          </a:p>
          <a:p>
            <a:pPr marL="0" indent="0" algn="ctr"/>
            <a:r>
              <a:rPr lang="en-US" sz="3600" dirty="0"/>
              <a:t>Unpredictable </a:t>
            </a:r>
            <a:r>
              <a:rPr lang="en-US" sz="3600" dirty="0" smtClean="0"/>
              <a:t>events</a:t>
            </a:r>
            <a:endParaRPr lang="en-US" sz="3600" dirty="0">
              <a:solidFill>
                <a:srgbClr val="FF0000"/>
              </a:solidFill>
            </a:endParaRPr>
          </a:p>
        </p:txBody>
      </p:sp>
      <p:sp>
        <p:nvSpPr>
          <p:cNvPr id="32774" name="Rectangle 5"/>
          <p:cNvSpPr>
            <a:spLocks noChangeArrowheads="1"/>
          </p:cNvSpPr>
          <p:nvPr/>
        </p:nvSpPr>
        <p:spPr bwMode="auto">
          <a:xfrm>
            <a:off x="1332064" y="4780309"/>
            <a:ext cx="7920456" cy="1384995"/>
          </a:xfrm>
          <a:prstGeom prst="rect">
            <a:avLst/>
          </a:prstGeom>
          <a:noFill/>
          <a:ln w="9525">
            <a:noFill/>
            <a:miter lim="800000"/>
            <a:headEnd/>
            <a:tailEnd/>
          </a:ln>
        </p:spPr>
        <p:txBody>
          <a:bodyPr wrap="square">
            <a:spAutoFit/>
          </a:bodyPr>
          <a:lstStyle/>
          <a:p>
            <a:pPr marL="457200" indent="-457200">
              <a:buFont typeface="Arial" pitchFamily="34" charset="0"/>
              <a:buChar char="•"/>
              <a:defRPr/>
            </a:pPr>
            <a:r>
              <a:rPr lang="en-US" sz="2800" dirty="0" smtClean="0"/>
              <a:t>sense </a:t>
            </a:r>
            <a:r>
              <a:rPr lang="en-US" sz="2800" dirty="0"/>
              <a:t>of helplessness and </a:t>
            </a:r>
            <a:r>
              <a:rPr lang="en-US" sz="2800" dirty="0" smtClean="0"/>
              <a:t>hopelessness</a:t>
            </a:r>
          </a:p>
          <a:p>
            <a:pPr marL="457200" indent="-457200">
              <a:buFont typeface="Arial" pitchFamily="34" charset="0"/>
              <a:buChar char="•"/>
              <a:defRPr/>
            </a:pPr>
            <a:r>
              <a:rPr lang="en-US" sz="2800" dirty="0" smtClean="0"/>
              <a:t>hyper-active</a:t>
            </a:r>
            <a:r>
              <a:rPr lang="en-US" sz="2800" dirty="0"/>
              <a:t>, </a:t>
            </a:r>
            <a:endParaRPr lang="en-US" sz="2800" dirty="0" smtClean="0"/>
          </a:p>
          <a:p>
            <a:pPr marL="457200" indent="-457200">
              <a:buFont typeface="Arial" pitchFamily="34" charset="0"/>
              <a:buChar char="•"/>
              <a:defRPr/>
            </a:pPr>
            <a:r>
              <a:rPr lang="en-US" sz="2800" dirty="0" smtClean="0"/>
              <a:t>‘</a:t>
            </a:r>
            <a:r>
              <a:rPr lang="en-US" sz="2800" dirty="0"/>
              <a:t>all-or-nothing’ response mechanism</a:t>
            </a:r>
          </a:p>
        </p:txBody>
      </p:sp>
      <p:sp>
        <p:nvSpPr>
          <p:cNvPr id="7"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24</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09607116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bwMode="auto">
          <a:xfrm>
            <a:off x="1043608" y="485800"/>
            <a:ext cx="7027333"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sz="2800" b="1" dirty="0" smtClean="0"/>
              <a:t>Psychological features of human trafficking situations</a:t>
            </a:r>
          </a:p>
        </p:txBody>
      </p:sp>
      <p:sp>
        <p:nvSpPr>
          <p:cNvPr id="72707" name="Rectangle 3"/>
          <p:cNvSpPr>
            <a:spLocks noGrp="1" noChangeArrowheads="1"/>
          </p:cNvSpPr>
          <p:nvPr>
            <p:ph type="body" idx="1"/>
          </p:nvPr>
        </p:nvSpPr>
        <p:spPr bwMode="auto">
          <a:xfrm>
            <a:off x="1259633" y="2276872"/>
            <a:ext cx="6696744" cy="1368152"/>
          </a:xfrm>
          <a:noFill/>
          <a:extLst/>
        </p:spPr>
        <p:txBody>
          <a:bodyPr vert="horz" wrap="square" lIns="91440" tIns="45720" rIns="91440" bIns="45720" numCol="1" anchor="t" anchorCtr="0" compatLnSpc="1">
            <a:prstTxWarp prst="textNoShape">
              <a:avLst/>
            </a:prstTxWarp>
          </a:bodyPr>
          <a:lstStyle/>
          <a:p>
            <a:pPr>
              <a:buClr>
                <a:schemeClr val="tx1"/>
              </a:buClr>
              <a:buFont typeface="Arial" pitchFamily="34" charset="0"/>
              <a:buChar char="•"/>
            </a:pPr>
            <a:r>
              <a:rPr lang="en-US" sz="2800" dirty="0" smtClean="0"/>
              <a:t>Extreme survival conditions</a:t>
            </a:r>
            <a:endParaRPr lang="en-US" sz="2800" dirty="0" smtClean="0">
              <a:solidFill>
                <a:srgbClr val="FF0000"/>
              </a:solidFill>
            </a:endParaRPr>
          </a:p>
          <a:p>
            <a:pPr>
              <a:buClr>
                <a:schemeClr val="tx1"/>
              </a:buClr>
              <a:buFont typeface="Arial" pitchFamily="34" charset="0"/>
              <a:buChar char="•"/>
            </a:pPr>
            <a:r>
              <a:rPr lang="en-US" sz="2800" dirty="0" smtClean="0"/>
              <a:t>Isolation and deception</a:t>
            </a:r>
            <a:endParaRPr lang="en-US" sz="2800" dirty="0" smtClean="0">
              <a:solidFill>
                <a:srgbClr val="FF0000"/>
              </a:solidFill>
            </a:endParaRPr>
          </a:p>
          <a:p>
            <a:pPr>
              <a:buFontTx/>
              <a:buNone/>
            </a:pPr>
            <a:endParaRPr lang="en-US" dirty="0" smtClean="0"/>
          </a:p>
        </p:txBody>
      </p:sp>
      <p:sp>
        <p:nvSpPr>
          <p:cNvPr id="72710" name="Rectangle 3"/>
          <p:cNvSpPr txBox="1">
            <a:spLocks noChangeArrowheads="1"/>
          </p:cNvSpPr>
          <p:nvPr/>
        </p:nvSpPr>
        <p:spPr bwMode="auto">
          <a:xfrm>
            <a:off x="1691680" y="3789040"/>
            <a:ext cx="6912768" cy="2448272"/>
          </a:xfrm>
          <a:prstGeom prst="rect">
            <a:avLst/>
          </a:prstGeom>
          <a:noFill/>
          <a:ln>
            <a:noFill/>
          </a:ln>
          <a:extLst/>
        </p:spPr>
        <p:txBody>
          <a:bodyPr/>
          <a:lstStyle>
            <a:lvl1pPr marL="536575" indent="-536575">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marL="0" indent="0" eaLnBrk="0" hangingPunct="0"/>
            <a:r>
              <a:rPr lang="en-US" sz="2800" b="1" dirty="0" smtClean="0">
                <a:latin typeface="Antique Olive" pitchFamily="34" charset="0"/>
              </a:rPr>
              <a:t>Lead to:</a:t>
            </a:r>
          </a:p>
          <a:p>
            <a:pPr marL="571500" indent="-571500" eaLnBrk="0" hangingPunct="0">
              <a:buFont typeface="Arial" pitchFamily="34" charset="0"/>
              <a:buChar char="•"/>
            </a:pPr>
            <a:r>
              <a:rPr lang="en-US" sz="2800" dirty="0" smtClean="0">
                <a:latin typeface="Antique Olive" pitchFamily="34" charset="0"/>
              </a:rPr>
              <a:t>Reliance </a:t>
            </a:r>
            <a:r>
              <a:rPr lang="en-US" sz="2800" dirty="0">
                <a:latin typeface="Antique Olive" pitchFamily="34" charset="0"/>
              </a:rPr>
              <a:t>on and subservience to </a:t>
            </a:r>
            <a:r>
              <a:rPr lang="en-US" sz="2800" dirty="0" smtClean="0">
                <a:latin typeface="Antique Olive" pitchFamily="34" charset="0"/>
              </a:rPr>
              <a:t>traffickers</a:t>
            </a:r>
          </a:p>
          <a:p>
            <a:pPr marL="571500" indent="-571500" eaLnBrk="0" hangingPunct="0">
              <a:buFont typeface="Arial" pitchFamily="34" charset="0"/>
              <a:buChar char="•"/>
            </a:pPr>
            <a:r>
              <a:rPr lang="en-US" sz="2800" dirty="0">
                <a:latin typeface="Antique Olive" pitchFamily="34" charset="0"/>
              </a:rPr>
              <a:t>R</a:t>
            </a:r>
            <a:r>
              <a:rPr lang="en-US" sz="2800" dirty="0" smtClean="0">
                <a:latin typeface="Antique Olive" pitchFamily="34" charset="0"/>
              </a:rPr>
              <a:t>eluctance </a:t>
            </a:r>
            <a:r>
              <a:rPr lang="en-US" sz="2800" dirty="0">
                <a:latin typeface="Antique Olive" pitchFamily="34" charset="0"/>
              </a:rPr>
              <a:t>to </a:t>
            </a:r>
            <a:r>
              <a:rPr lang="en-US" sz="2800" dirty="0" smtClean="0">
                <a:latin typeface="Antique Olive" pitchFamily="34" charset="0"/>
              </a:rPr>
              <a:t>trust</a:t>
            </a:r>
            <a:endParaRPr lang="en-US" sz="2800" dirty="0">
              <a:latin typeface="Antique Olive" pitchFamily="34" charset="0"/>
            </a:endParaRPr>
          </a:p>
        </p:txBody>
      </p:sp>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25</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192149810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611560" y="317574"/>
            <a:ext cx="813646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ctr">
              <a:spcBef>
                <a:spcPct val="50000"/>
              </a:spcBef>
            </a:pPr>
            <a:r>
              <a:rPr lang="en-GB" sz="2800" b="1" dirty="0">
                <a:solidFill>
                  <a:schemeClr val="bg1"/>
                </a:solidFill>
                <a:latin typeface="Antique Olive" pitchFamily="34" charset="0"/>
              </a:rPr>
              <a:t>Trafficked women’s mental health compared to a general female population</a:t>
            </a:r>
          </a:p>
        </p:txBody>
      </p:sp>
      <p:pic>
        <p:nvPicPr>
          <p:cNvPr id="3" name="Picture 10"/>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908313" y="1989138"/>
            <a:ext cx="597605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4"/>
          <p:cNvSpPr txBox="1">
            <a:spLocks noChangeArrowheads="1"/>
          </p:cNvSpPr>
          <p:nvPr/>
        </p:nvSpPr>
        <p:spPr bwMode="auto">
          <a:xfrm rot="-5400000">
            <a:off x="-113502" y="3784730"/>
            <a:ext cx="3817096" cy="369332"/>
          </a:xfrm>
          <a:prstGeom prst="rect">
            <a:avLst/>
          </a:prstGeom>
          <a:solidFill>
            <a:srgbClr val="FFFFFF"/>
          </a:solidFill>
          <a:ln>
            <a:noFill/>
          </a:ln>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1800" dirty="0">
                <a:solidFill>
                  <a:schemeClr val="bg1"/>
                </a:solidFill>
              </a:rPr>
              <a:t>Percentiles</a:t>
            </a:r>
          </a:p>
        </p:txBody>
      </p:sp>
      <p:sp>
        <p:nvSpPr>
          <p:cNvPr id="6" name="Text Box 11"/>
          <p:cNvSpPr txBox="1">
            <a:spLocks noChangeArrowheads="1"/>
          </p:cNvSpPr>
          <p:nvPr/>
        </p:nvSpPr>
        <p:spPr bwMode="auto">
          <a:xfrm>
            <a:off x="2483095" y="5516563"/>
            <a:ext cx="1296812"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1600" b="1" dirty="0">
                <a:solidFill>
                  <a:schemeClr val="bg1"/>
                </a:solidFill>
              </a:rPr>
              <a:t>0-14 days</a:t>
            </a:r>
          </a:p>
        </p:txBody>
      </p:sp>
      <p:sp>
        <p:nvSpPr>
          <p:cNvPr id="7" name="Text Box 12"/>
          <p:cNvSpPr txBox="1">
            <a:spLocks noChangeArrowheads="1"/>
          </p:cNvSpPr>
          <p:nvPr/>
        </p:nvSpPr>
        <p:spPr bwMode="auto">
          <a:xfrm>
            <a:off x="3635974" y="5516563"/>
            <a:ext cx="1442156"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1600" b="1" dirty="0">
                <a:solidFill>
                  <a:schemeClr val="bg1"/>
                </a:solidFill>
              </a:rPr>
              <a:t>28-56 days</a:t>
            </a:r>
          </a:p>
        </p:txBody>
      </p:sp>
      <p:sp>
        <p:nvSpPr>
          <p:cNvPr id="8" name="Text Box 13"/>
          <p:cNvSpPr txBox="1">
            <a:spLocks noChangeArrowheads="1"/>
          </p:cNvSpPr>
          <p:nvPr/>
        </p:nvSpPr>
        <p:spPr bwMode="auto">
          <a:xfrm>
            <a:off x="4931373" y="5516563"/>
            <a:ext cx="1296811"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1600" b="1" dirty="0">
                <a:solidFill>
                  <a:schemeClr val="bg1"/>
                </a:solidFill>
              </a:rPr>
              <a:t>90+ days</a:t>
            </a:r>
          </a:p>
        </p:txBody>
      </p:sp>
      <p:sp>
        <p:nvSpPr>
          <p:cNvPr id="9" name="TextBox 5"/>
          <p:cNvSpPr txBox="1">
            <a:spLocks noChangeArrowheads="1"/>
          </p:cNvSpPr>
          <p:nvPr/>
        </p:nvSpPr>
        <p:spPr bwMode="auto">
          <a:xfrm>
            <a:off x="2495504" y="6248469"/>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11"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26</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30649718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GB" b="1" dirty="0" smtClean="0"/>
              <a:t>Psychological reactions</a:t>
            </a:r>
          </a:p>
        </p:txBody>
      </p:sp>
      <p:sp>
        <p:nvSpPr>
          <p:cNvPr id="76802" name="Content Placeholder 2"/>
          <p:cNvSpPr>
            <a:spLocks noGrp="1"/>
          </p:cNvSpPr>
          <p:nvPr>
            <p:ph idx="1"/>
          </p:nvPr>
        </p:nvSpPr>
        <p:spPr bwMode="auto">
          <a:xfrm>
            <a:off x="982134" y="1879104"/>
            <a:ext cx="7982354"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GB" sz="2800" dirty="0" smtClean="0"/>
              <a:t>Normal responses to abnormal situations</a:t>
            </a:r>
          </a:p>
        </p:txBody>
      </p:sp>
      <p:sp>
        <p:nvSpPr>
          <p:cNvPr id="5" name="TextBox 4"/>
          <p:cNvSpPr txBox="1">
            <a:spLocks noChangeArrowheads="1"/>
          </p:cNvSpPr>
          <p:nvPr/>
        </p:nvSpPr>
        <p:spPr bwMode="auto">
          <a:xfrm>
            <a:off x="1509547" y="2912745"/>
            <a:ext cx="7382933"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r>
              <a:rPr lang="en-GB" sz="2800" dirty="0">
                <a:latin typeface="Antique Olive" pitchFamily="34" charset="0"/>
              </a:rPr>
              <a:t>But may manifest as: </a:t>
            </a:r>
          </a:p>
          <a:p>
            <a:pPr marL="342900" indent="-342900">
              <a:buFont typeface="Arial" pitchFamily="34" charset="0"/>
              <a:buChar char="•"/>
            </a:pPr>
            <a:r>
              <a:rPr lang="en-GB" sz="2400" dirty="0">
                <a:latin typeface="Antique Olive" pitchFamily="34" charset="0"/>
              </a:rPr>
              <a:t>Post-trauma stress symptoms or PTSD</a:t>
            </a:r>
          </a:p>
          <a:p>
            <a:pPr marL="342900" indent="-342900">
              <a:buFont typeface="Arial" pitchFamily="34" charset="0"/>
              <a:buChar char="•"/>
            </a:pPr>
            <a:r>
              <a:rPr lang="en-GB" sz="2400" dirty="0">
                <a:latin typeface="Antique Olive" pitchFamily="34" charset="0"/>
              </a:rPr>
              <a:t>Anxiety symptoms or disorders</a:t>
            </a:r>
          </a:p>
          <a:p>
            <a:pPr marL="342900" indent="-342900">
              <a:buFont typeface="Arial" pitchFamily="34" charset="0"/>
              <a:buChar char="•"/>
            </a:pPr>
            <a:r>
              <a:rPr lang="en-GB" sz="2400" dirty="0">
                <a:latin typeface="Antique Olive" pitchFamily="34" charset="0"/>
              </a:rPr>
              <a:t>Depression symptoms or disorders</a:t>
            </a:r>
          </a:p>
          <a:p>
            <a:pPr marL="342900" indent="-342900">
              <a:buFont typeface="Arial" pitchFamily="34" charset="0"/>
              <a:buChar char="•"/>
            </a:pPr>
            <a:r>
              <a:rPr lang="en-GB" sz="2400" dirty="0">
                <a:latin typeface="Antique Olive" pitchFamily="34" charset="0"/>
              </a:rPr>
              <a:t>Suicidal ideation or attempts</a:t>
            </a:r>
          </a:p>
          <a:p>
            <a:pPr marL="342900" indent="-342900">
              <a:buFont typeface="Arial" pitchFamily="34" charset="0"/>
              <a:buChar char="•"/>
            </a:pPr>
            <a:r>
              <a:rPr lang="en-GB" sz="2400" dirty="0">
                <a:latin typeface="Antique Olive" pitchFamily="34" charset="0"/>
              </a:rPr>
              <a:t>Hostility or symptoms of Intermittent Explosive Disorder  (IED)</a:t>
            </a:r>
          </a:p>
        </p:txBody>
      </p:sp>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27</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4487338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2000"/>
                                        <p:tgtEl>
                                          <p:spTgt spid="5">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2000"/>
                                        <p:tgtEl>
                                          <p:spTgt spid="5">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2000"/>
                                        <p:tgtEl>
                                          <p:spTgt spid="5">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1331640" y="476672"/>
            <a:ext cx="6485467"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b="1" dirty="0" smtClean="0">
                <a:latin typeface="Antique Olive" pitchFamily="34" charset="0"/>
              </a:rPr>
              <a:t>Emotional Reactions</a:t>
            </a:r>
          </a:p>
        </p:txBody>
      </p:sp>
      <p:sp>
        <p:nvSpPr>
          <p:cNvPr id="37892" name="Rectangle 3"/>
          <p:cNvSpPr>
            <a:spLocks noGrp="1" noChangeArrowheads="1"/>
          </p:cNvSpPr>
          <p:nvPr>
            <p:ph type="body" idx="1"/>
          </p:nvPr>
        </p:nvSpPr>
        <p:spPr bwMode="auto">
          <a:xfrm>
            <a:off x="1380645" y="1868760"/>
            <a:ext cx="7511835" cy="4800600"/>
          </a:xfrm>
          <a:noFill/>
          <a:extLst/>
        </p:spPr>
        <p:txBody>
          <a:bodyPr vert="horz" wrap="square" lIns="91440" tIns="45720" rIns="91440" bIns="45720" numCol="1" anchor="t" anchorCtr="0" compatLnSpc="1">
            <a:prstTxWarp prst="textNoShape">
              <a:avLst/>
            </a:prstTxWarp>
          </a:bodyPr>
          <a:lstStyle/>
          <a:p>
            <a:pPr>
              <a:lnSpc>
                <a:spcPct val="80000"/>
              </a:lnSpc>
              <a:buFontTx/>
              <a:buNone/>
            </a:pPr>
            <a:endParaRPr lang="es-ES_tradnl" sz="1800" dirty="0" smtClean="0"/>
          </a:p>
          <a:p>
            <a:pPr>
              <a:lnSpc>
                <a:spcPct val="80000"/>
              </a:lnSpc>
              <a:buClr>
                <a:schemeClr val="tx1"/>
              </a:buClr>
              <a:buFont typeface="Arial" pitchFamily="34" charset="0"/>
              <a:buChar char="•"/>
            </a:pPr>
            <a:r>
              <a:rPr lang="en-US" sz="2400" b="1" dirty="0" smtClean="0"/>
              <a:t>Fear</a:t>
            </a:r>
            <a:r>
              <a:rPr lang="en-US" sz="2400" dirty="0" smtClean="0"/>
              <a:t>: of retribution by trafficker, of being criminally prosecuted and punished, and of being thought of as a prostitute</a:t>
            </a:r>
          </a:p>
          <a:p>
            <a:pPr marL="0" indent="0">
              <a:lnSpc>
                <a:spcPct val="80000"/>
              </a:lnSpc>
              <a:buClr>
                <a:schemeClr val="tx1"/>
              </a:buClr>
              <a:buNone/>
            </a:pPr>
            <a:endParaRPr lang="en-US" sz="1200" dirty="0" smtClean="0"/>
          </a:p>
          <a:p>
            <a:pPr>
              <a:lnSpc>
                <a:spcPct val="80000"/>
              </a:lnSpc>
              <a:buClr>
                <a:schemeClr val="tx1"/>
              </a:buClr>
              <a:buFont typeface="Arial" pitchFamily="34" charset="0"/>
              <a:buChar char="•"/>
            </a:pPr>
            <a:r>
              <a:rPr lang="en-US" sz="2400" b="1" dirty="0" smtClean="0"/>
              <a:t>Guilt: </a:t>
            </a:r>
            <a:r>
              <a:rPr lang="en-US" sz="2400" dirty="0" smtClean="0"/>
              <a:t>for allowing oneself to be deceived, for violating the law and/or religious beliefs, for failing to raise the money needed by the family</a:t>
            </a:r>
          </a:p>
          <a:p>
            <a:pPr marL="0" indent="0">
              <a:lnSpc>
                <a:spcPct val="80000"/>
              </a:lnSpc>
              <a:buClr>
                <a:schemeClr val="tx1"/>
              </a:buClr>
              <a:buNone/>
            </a:pPr>
            <a:endParaRPr lang="en-US" sz="1200" dirty="0" smtClean="0"/>
          </a:p>
          <a:p>
            <a:pPr>
              <a:lnSpc>
                <a:spcPct val="80000"/>
              </a:lnSpc>
              <a:buClr>
                <a:schemeClr val="tx1"/>
              </a:buClr>
              <a:buFont typeface="Arial" pitchFamily="34" charset="0"/>
              <a:buChar char="•"/>
            </a:pPr>
            <a:r>
              <a:rPr lang="en-US" sz="2400" b="1" dirty="0" smtClean="0"/>
              <a:t>Anger: </a:t>
            </a:r>
            <a:r>
              <a:rPr lang="en-US" sz="2400" dirty="0" smtClean="0"/>
              <a:t>with themselves for getting into this type of a situation, with those who didn’t defend them and with society in general</a:t>
            </a:r>
          </a:p>
          <a:p>
            <a:pPr>
              <a:lnSpc>
                <a:spcPct val="80000"/>
              </a:lnSpc>
              <a:buClr>
                <a:schemeClr val="tx1"/>
              </a:buClr>
              <a:buFont typeface="Arial" pitchFamily="34" charset="0"/>
              <a:buChar char="•"/>
            </a:pPr>
            <a:endParaRPr lang="en-US" sz="2400" dirty="0" smtClean="0"/>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28</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41695529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7892">
                                            <p:txEl>
                                              <p:pRg st="1" end="1"/>
                                            </p:txEl>
                                          </p:spTgt>
                                        </p:tgtEl>
                                        <p:attrNameLst>
                                          <p:attrName>style.visibility</p:attrName>
                                        </p:attrNameLst>
                                      </p:cBhvr>
                                      <p:to>
                                        <p:strVal val="visible"/>
                                      </p:to>
                                    </p:set>
                                    <p:animEffect transition="in" filter="fade">
                                      <p:cBhvr>
                                        <p:cTn id="7" dur="2000"/>
                                        <p:tgtEl>
                                          <p:spTgt spid="3789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7892">
                                            <p:txEl>
                                              <p:pRg st="3" end="3"/>
                                            </p:txEl>
                                          </p:spTgt>
                                        </p:tgtEl>
                                        <p:attrNameLst>
                                          <p:attrName>style.visibility</p:attrName>
                                        </p:attrNameLst>
                                      </p:cBhvr>
                                      <p:to>
                                        <p:strVal val="visible"/>
                                      </p:to>
                                    </p:set>
                                    <p:animEffect transition="in" filter="fade">
                                      <p:cBhvr>
                                        <p:cTn id="12" dur="2000"/>
                                        <p:tgtEl>
                                          <p:spTgt spid="37892">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7892">
                                            <p:txEl>
                                              <p:pRg st="5" end="5"/>
                                            </p:txEl>
                                          </p:spTgt>
                                        </p:tgtEl>
                                        <p:attrNameLst>
                                          <p:attrName>style.visibility</p:attrName>
                                        </p:attrNameLst>
                                      </p:cBhvr>
                                      <p:to>
                                        <p:strVal val="visible"/>
                                      </p:to>
                                    </p:set>
                                    <p:animEffect transition="in" filter="fade">
                                      <p:cBhvr>
                                        <p:cTn id="17" dur="2000"/>
                                        <p:tgtEl>
                                          <p:spTgt spid="3789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bwMode="auto">
          <a:xfrm>
            <a:off x="1475656" y="2116832"/>
            <a:ext cx="7295811" cy="4192488"/>
          </a:xfrm>
          <a:noFill/>
          <a:extLst/>
        </p:spPr>
        <p:txBody>
          <a:bodyPr vert="horz" wrap="square" lIns="91440" tIns="45720" rIns="91440" bIns="45720" numCol="1" anchor="t" anchorCtr="0" compatLnSpc="1">
            <a:prstTxWarp prst="textNoShape">
              <a:avLst/>
            </a:prstTxWarp>
          </a:bodyPr>
          <a:lstStyle/>
          <a:p>
            <a:pPr>
              <a:spcBef>
                <a:spcPts val="0"/>
              </a:spcBef>
              <a:spcAft>
                <a:spcPts val="0"/>
              </a:spcAft>
              <a:buClr>
                <a:schemeClr val="tx1"/>
              </a:buClr>
              <a:buFont typeface="Arial" pitchFamily="34" charset="0"/>
              <a:buChar char="•"/>
            </a:pPr>
            <a:r>
              <a:rPr lang="en-US" sz="2400" b="1" dirty="0" smtClean="0"/>
              <a:t>Suspicion</a:t>
            </a:r>
            <a:r>
              <a:rPr lang="en-US" sz="2400" dirty="0" smtClean="0"/>
              <a:t>: of one’s own ability to defend oneself against those that betrayed him/her.</a:t>
            </a:r>
          </a:p>
          <a:p>
            <a:pPr marL="0" indent="0">
              <a:spcBef>
                <a:spcPts val="0"/>
              </a:spcBef>
              <a:spcAft>
                <a:spcPts val="0"/>
              </a:spcAft>
              <a:buClr>
                <a:schemeClr val="tx1"/>
              </a:buClr>
              <a:buNone/>
            </a:pPr>
            <a:endParaRPr lang="en-US" sz="1200" dirty="0" smtClean="0"/>
          </a:p>
          <a:p>
            <a:pPr>
              <a:spcBef>
                <a:spcPts val="0"/>
              </a:spcBef>
              <a:spcAft>
                <a:spcPts val="0"/>
              </a:spcAft>
              <a:buClr>
                <a:schemeClr val="tx1"/>
              </a:buClr>
              <a:buFont typeface="Arial" pitchFamily="34" charset="0"/>
              <a:buChar char="•"/>
            </a:pPr>
            <a:r>
              <a:rPr lang="en-US" sz="2400" b="1" dirty="0" smtClean="0"/>
              <a:t>Hopelessness</a:t>
            </a:r>
            <a:r>
              <a:rPr lang="en-US" sz="2400" dirty="0" smtClean="0"/>
              <a:t>: About one’s future, that their situation will not improve. This is a strong indicator of longer-term depression.</a:t>
            </a:r>
          </a:p>
          <a:p>
            <a:pPr marL="0" indent="0">
              <a:spcBef>
                <a:spcPts val="0"/>
              </a:spcBef>
              <a:spcAft>
                <a:spcPts val="0"/>
              </a:spcAft>
              <a:buClr>
                <a:schemeClr val="tx1"/>
              </a:buClr>
              <a:buNone/>
            </a:pPr>
            <a:endParaRPr lang="en-US" sz="1200" b="1" dirty="0" smtClean="0"/>
          </a:p>
          <a:p>
            <a:pPr>
              <a:spcBef>
                <a:spcPts val="0"/>
              </a:spcBef>
              <a:spcAft>
                <a:spcPts val="0"/>
              </a:spcAft>
              <a:buClr>
                <a:schemeClr val="tx1"/>
              </a:buClr>
              <a:buFont typeface="Arial" pitchFamily="34" charset="0"/>
              <a:buChar char="•"/>
            </a:pPr>
            <a:r>
              <a:rPr lang="en-US" sz="2400" b="1" dirty="0" smtClean="0"/>
              <a:t>Betrayal: </a:t>
            </a:r>
            <a:r>
              <a:rPr lang="en-US" sz="2400" dirty="0" smtClean="0"/>
              <a:t>by a person they trusted, by society for not intervening to protect them.</a:t>
            </a:r>
          </a:p>
        </p:txBody>
      </p:sp>
      <p:sp>
        <p:nvSpPr>
          <p:cNvPr id="79875" name="Rectangle 5"/>
          <p:cNvSpPr>
            <a:spLocks noGrp="1" noChangeArrowheads="1"/>
          </p:cNvSpPr>
          <p:nvPr>
            <p:ph type="title"/>
          </p:nvPr>
        </p:nvSpPr>
        <p:spPr bwMode="auto">
          <a:xfrm>
            <a:off x="1331640" y="476672"/>
            <a:ext cx="6485467"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b="1" dirty="0" smtClean="0">
                <a:latin typeface="Antique Olive" pitchFamily="34" charset="0"/>
              </a:rPr>
              <a:t>Emotional Reactions</a:t>
            </a:r>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29</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16627684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20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fade">
                                      <p:cBhvr>
                                        <p:cTn id="12" dur="2000"/>
                                        <p:tgtEl>
                                          <p:spTgt spid="3891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8915">
                                            <p:txEl>
                                              <p:pRg st="4" end="4"/>
                                            </p:txEl>
                                          </p:spTgt>
                                        </p:tgtEl>
                                        <p:attrNameLst>
                                          <p:attrName>style.visibility</p:attrName>
                                        </p:attrNameLst>
                                      </p:cBhvr>
                                      <p:to>
                                        <p:strVal val="visible"/>
                                      </p:to>
                                    </p:set>
                                    <p:animEffect transition="in" filter="fade">
                                      <p:cBhvr>
                                        <p:cTn id="17" dur="20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27635" y="4365104"/>
            <a:ext cx="7125113" cy="1008112"/>
          </a:xfrm>
          <a:prstGeom prst="rect">
            <a:avLst/>
          </a:prstGeom>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b="1" dirty="0" smtClean="0">
                <a:latin typeface="Antique Olive" pitchFamily="34" charset="0"/>
              </a:rPr>
              <a:t>CORE MODULE</a:t>
            </a:r>
          </a:p>
          <a:p>
            <a:pPr algn="ctr"/>
            <a:r>
              <a:rPr lang="en-US" dirty="0" smtClean="0">
                <a:latin typeface="Antique Olive" pitchFamily="34" charset="0"/>
              </a:rPr>
              <a:t>Health Consequences</a:t>
            </a:r>
            <a:endParaRPr lang="es-ES" dirty="0">
              <a:latin typeface="Antique Olive" pitchFamily="34" charset="0"/>
            </a:endParaRPr>
          </a:p>
        </p:txBody>
      </p:sp>
      <p:sp>
        <p:nvSpPr>
          <p:cNvPr id="3"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37420703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bwMode="auto">
          <a:xfrm>
            <a:off x="1058416" y="485800"/>
            <a:ext cx="6969968"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b="1" dirty="0" smtClean="0">
                <a:latin typeface="Antique Olive" pitchFamily="34" charset="0"/>
              </a:rPr>
              <a:t>Behavioral reactions</a:t>
            </a:r>
          </a:p>
        </p:txBody>
      </p:sp>
      <p:sp>
        <p:nvSpPr>
          <p:cNvPr id="80899" name="Rectangle 3"/>
          <p:cNvSpPr>
            <a:spLocks noGrp="1" noChangeArrowheads="1"/>
          </p:cNvSpPr>
          <p:nvPr>
            <p:ph type="body" idx="1"/>
          </p:nvPr>
        </p:nvSpPr>
        <p:spPr bwMode="auto">
          <a:xfrm>
            <a:off x="1331639" y="1981200"/>
            <a:ext cx="7236627" cy="3657600"/>
          </a:xfrm>
          <a:noFill/>
          <a:extLst/>
        </p:spPr>
        <p:txBody>
          <a:bodyPr vert="horz" wrap="square" lIns="91440" tIns="45720" rIns="91440" bIns="45720" numCol="1" anchor="t" anchorCtr="0" compatLnSpc="1">
            <a:prstTxWarp prst="textNoShape">
              <a:avLst/>
            </a:prstTxWarp>
          </a:bodyPr>
          <a:lstStyle/>
          <a:p>
            <a:pPr>
              <a:buClr>
                <a:schemeClr val="tx1"/>
              </a:buClr>
              <a:buFont typeface="Arial" pitchFamily="34" charset="0"/>
              <a:buChar char="•"/>
            </a:pPr>
            <a:r>
              <a:rPr lang="en-US" sz="2800" dirty="0" smtClean="0"/>
              <a:t>Cognitive and memory problems</a:t>
            </a:r>
          </a:p>
          <a:p>
            <a:pPr>
              <a:buClr>
                <a:schemeClr val="tx1"/>
              </a:buClr>
              <a:buFont typeface="Arial" pitchFamily="34" charset="0"/>
              <a:buChar char="•"/>
            </a:pPr>
            <a:r>
              <a:rPr lang="en-US" sz="2800" dirty="0" smtClean="0"/>
              <a:t>Withdrawal, irritability or aggression</a:t>
            </a:r>
          </a:p>
          <a:p>
            <a:pPr>
              <a:buClr>
                <a:schemeClr val="tx1"/>
              </a:buClr>
              <a:buFont typeface="Arial" pitchFamily="34" charset="0"/>
              <a:buChar char="•"/>
            </a:pPr>
            <a:r>
              <a:rPr lang="en-US" sz="2800" dirty="0" smtClean="0"/>
              <a:t>Apathy or resignation </a:t>
            </a:r>
          </a:p>
          <a:p>
            <a:pPr>
              <a:buClr>
                <a:schemeClr val="tx1"/>
              </a:buClr>
              <a:buFont typeface="Arial" pitchFamily="34" charset="0"/>
              <a:buChar char="•"/>
            </a:pPr>
            <a:r>
              <a:rPr lang="en-US" sz="2800" dirty="0" smtClean="0"/>
              <a:t>Helplessness, submissiveness</a:t>
            </a:r>
          </a:p>
          <a:p>
            <a:pPr>
              <a:buClr>
                <a:schemeClr val="tx1"/>
              </a:buClr>
              <a:buFont typeface="Arial" pitchFamily="34" charset="0"/>
              <a:buChar char="•"/>
            </a:pPr>
            <a:r>
              <a:rPr lang="en-US" sz="2800" dirty="0" smtClean="0"/>
              <a:t>Disempowerment</a:t>
            </a:r>
          </a:p>
          <a:p>
            <a:pPr>
              <a:buClr>
                <a:schemeClr val="tx1"/>
              </a:buClr>
              <a:buFont typeface="Arial" pitchFamily="34" charset="0"/>
              <a:buChar char="•"/>
            </a:pPr>
            <a:endParaRPr lang="es-ES_tradnl" sz="2800" dirty="0" smtClean="0"/>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30</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9044355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539552" y="1628800"/>
            <a:ext cx="8229600" cy="338437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Tx/>
              <a:buNone/>
            </a:pPr>
            <a:r>
              <a:rPr lang="en-GB" sz="2400" i="1" dirty="0" smtClean="0">
                <a:latin typeface="Antique Olive" pitchFamily="34" charset="0"/>
              </a:rPr>
              <a:t>I felt like nothing could make it better. I felt like I was only a piece of meat with two eyes. I thought I will end up like nothing. There was no hope for me.</a:t>
            </a:r>
          </a:p>
          <a:p>
            <a:pPr marL="0" indent="0">
              <a:buFontTx/>
              <a:buNone/>
            </a:pPr>
            <a:endParaRPr lang="en-GB" i="1" dirty="0" smtClean="0">
              <a:latin typeface="Antique Olive" pitchFamily="34" charset="0"/>
            </a:endParaRPr>
          </a:p>
          <a:p>
            <a:pPr marL="0" indent="0" algn="r">
              <a:buFontTx/>
              <a:buNone/>
            </a:pPr>
            <a:r>
              <a:rPr lang="en-GB" sz="2000" i="1" dirty="0" smtClean="0">
                <a:latin typeface="Antique Olive" pitchFamily="34" charset="0"/>
              </a:rPr>
              <a:t>Trafficked from Romania to Ukraine</a:t>
            </a:r>
          </a:p>
        </p:txBody>
      </p:sp>
      <p:sp>
        <p:nvSpPr>
          <p:cNvPr id="4" name="TextBox 5"/>
          <p:cNvSpPr txBox="1">
            <a:spLocks noChangeArrowheads="1"/>
          </p:cNvSpPr>
          <p:nvPr/>
        </p:nvSpPr>
        <p:spPr bwMode="auto">
          <a:xfrm>
            <a:off x="2495504" y="6248469"/>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31</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30964012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bwMode="auto">
          <a:xfrm>
            <a:off x="1009600" y="624805"/>
            <a:ext cx="7090792" cy="71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GB" b="1" dirty="0" smtClean="0">
                <a:latin typeface="Antique Olive" pitchFamily="34" charset="0"/>
              </a:rPr>
              <a:t>Stages of post-trafficking care</a:t>
            </a:r>
          </a:p>
        </p:txBody>
      </p:sp>
      <p:sp>
        <p:nvSpPr>
          <p:cNvPr id="83972" name="TextBox 5"/>
          <p:cNvSpPr txBox="1">
            <a:spLocks noChangeArrowheads="1"/>
          </p:cNvSpPr>
          <p:nvPr/>
        </p:nvSpPr>
        <p:spPr bwMode="auto">
          <a:xfrm>
            <a:off x="1403648" y="6165304"/>
            <a:ext cx="73448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r>
              <a:rPr lang="en-US" sz="1400" i="1" dirty="0" smtClean="0">
                <a:solidFill>
                  <a:schemeClr val="bg1"/>
                </a:solidFill>
                <a:latin typeface="Antique Olive" pitchFamily="34" charset="0"/>
              </a:rPr>
              <a:t>The </a:t>
            </a:r>
            <a:r>
              <a:rPr lang="en-US" sz="1400" i="1" dirty="0">
                <a:solidFill>
                  <a:schemeClr val="bg1"/>
                </a:solidFill>
                <a:latin typeface="Antique Olive" pitchFamily="34" charset="0"/>
              </a:rPr>
              <a:t>Health </a:t>
            </a:r>
            <a:r>
              <a:rPr lang="en-US" sz="1400" i="1" dirty="0" smtClean="0">
                <a:solidFill>
                  <a:schemeClr val="bg1"/>
                </a:solidFill>
                <a:latin typeface="Antique Olive" pitchFamily="34" charset="0"/>
              </a:rPr>
              <a:t>Risks and </a:t>
            </a:r>
            <a:r>
              <a:rPr lang="en-US" sz="1400" i="1" dirty="0">
                <a:solidFill>
                  <a:schemeClr val="bg1"/>
                </a:solidFill>
                <a:latin typeface="Antique Olive" pitchFamily="34" charset="0"/>
              </a:rPr>
              <a:t>Consequences of Trafficking in Women and Adolescents: Findings from a European Study</a:t>
            </a:r>
            <a:r>
              <a:rPr lang="en-US" sz="1400" dirty="0">
                <a:solidFill>
                  <a:schemeClr val="bg1"/>
                </a:solidFill>
                <a:latin typeface="Antique Olive" pitchFamily="34" charset="0"/>
              </a:rPr>
              <a:t>. </a:t>
            </a:r>
            <a:r>
              <a:rPr lang="en-US" sz="1400" dirty="0" smtClean="0">
                <a:solidFill>
                  <a:schemeClr val="bg1"/>
                </a:solidFill>
                <a:latin typeface="Antique Olive" pitchFamily="34" charset="0"/>
              </a:rPr>
              <a:t>Zimmerman</a:t>
            </a:r>
            <a:r>
              <a:rPr lang="en-US" sz="1400" dirty="0">
                <a:solidFill>
                  <a:schemeClr val="bg1"/>
                </a:solidFill>
                <a:latin typeface="Antique Olive" pitchFamily="34" charset="0"/>
              </a:rPr>
              <a:t>, C. , Yun, K. Watts, C. et al. 2003. </a:t>
            </a:r>
          </a:p>
        </p:txBody>
      </p:sp>
      <p:graphicFrame>
        <p:nvGraphicFramePr>
          <p:cNvPr id="2" name="Diagram 1"/>
          <p:cNvGraphicFramePr/>
          <p:nvPr>
            <p:extLst>
              <p:ext uri="{D42A27DB-BD31-4B8C-83A1-F6EECF244321}">
                <p14:modId xmlns:p14="http://schemas.microsoft.com/office/powerpoint/2010/main" val="2216861998"/>
              </p:ext>
            </p:extLst>
          </p:nvPr>
        </p:nvGraphicFramePr>
        <p:xfrm>
          <a:off x="1403648" y="1700808"/>
          <a:ext cx="756084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32</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11806295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95536" y="228600"/>
            <a:ext cx="860453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ctr">
              <a:spcBef>
                <a:spcPct val="50000"/>
              </a:spcBef>
            </a:pPr>
            <a:r>
              <a:rPr lang="en-GB" sz="2800" b="1" dirty="0">
                <a:solidFill>
                  <a:schemeClr val="bg1"/>
                </a:solidFill>
                <a:latin typeface="Antique Olive" pitchFamily="34" charset="0"/>
              </a:rPr>
              <a:t>Multiple physical health symptoms that  improve with support services</a:t>
            </a:r>
          </a:p>
        </p:txBody>
      </p:sp>
      <p:sp>
        <p:nvSpPr>
          <p:cNvPr id="3" name="Text Box 5"/>
          <p:cNvSpPr txBox="1">
            <a:spLocks noChangeArrowheads="1"/>
          </p:cNvSpPr>
          <p:nvPr/>
        </p:nvSpPr>
        <p:spPr bwMode="auto">
          <a:xfrm>
            <a:off x="1979488" y="1628800"/>
            <a:ext cx="1511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dirty="0"/>
              <a:t>0-14 Days</a:t>
            </a:r>
          </a:p>
        </p:txBody>
      </p:sp>
      <p:sp>
        <p:nvSpPr>
          <p:cNvPr id="4" name="Text Box 6"/>
          <p:cNvSpPr txBox="1">
            <a:spLocks noChangeArrowheads="1"/>
          </p:cNvSpPr>
          <p:nvPr/>
        </p:nvSpPr>
        <p:spPr bwMode="auto">
          <a:xfrm>
            <a:off x="4355799" y="1628800"/>
            <a:ext cx="1511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a:t>28-56 Days</a:t>
            </a:r>
          </a:p>
        </p:txBody>
      </p:sp>
      <p:sp>
        <p:nvSpPr>
          <p:cNvPr id="5" name="Text Box 7"/>
          <p:cNvSpPr txBox="1">
            <a:spLocks noChangeArrowheads="1"/>
          </p:cNvSpPr>
          <p:nvPr/>
        </p:nvSpPr>
        <p:spPr bwMode="auto">
          <a:xfrm>
            <a:off x="6516210" y="16288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a:t>90+ Days</a:t>
            </a:r>
          </a:p>
        </p:txBody>
      </p:sp>
      <p:pic>
        <p:nvPicPr>
          <p:cNvPr id="6" name="Picture 1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30377" y="2061392"/>
            <a:ext cx="7634111"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5"/>
          <p:cNvSpPr txBox="1">
            <a:spLocks noChangeArrowheads="1"/>
          </p:cNvSpPr>
          <p:nvPr/>
        </p:nvSpPr>
        <p:spPr bwMode="auto">
          <a:xfrm>
            <a:off x="2495504" y="6248469"/>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10"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33</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622646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39552" y="228600"/>
            <a:ext cx="858328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lgn="ctr">
              <a:spcBef>
                <a:spcPct val="50000"/>
              </a:spcBef>
            </a:pPr>
            <a:r>
              <a:rPr lang="en-GB" sz="2800" b="1" dirty="0">
                <a:solidFill>
                  <a:schemeClr val="bg1"/>
                </a:solidFill>
                <a:latin typeface="Antique Olive" pitchFamily="34" charset="0"/>
                <a:cs typeface="Arial" charset="0"/>
              </a:rPr>
              <a:t>Levels of psychological distress are high,  with multiple symptoms </a:t>
            </a:r>
          </a:p>
        </p:txBody>
      </p:sp>
      <p:sp>
        <p:nvSpPr>
          <p:cNvPr id="3" name="Text Box 4"/>
          <p:cNvSpPr txBox="1">
            <a:spLocks noChangeArrowheads="1"/>
          </p:cNvSpPr>
          <p:nvPr/>
        </p:nvSpPr>
        <p:spPr bwMode="auto">
          <a:xfrm>
            <a:off x="1804426" y="2057400"/>
            <a:ext cx="143086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dirty="0">
                <a:cs typeface="Arial" charset="0"/>
              </a:rPr>
              <a:t>0-14 days</a:t>
            </a:r>
          </a:p>
        </p:txBody>
      </p:sp>
      <p:sp>
        <p:nvSpPr>
          <p:cNvPr id="4" name="Text Box 5"/>
          <p:cNvSpPr txBox="1">
            <a:spLocks noChangeArrowheads="1"/>
          </p:cNvSpPr>
          <p:nvPr/>
        </p:nvSpPr>
        <p:spPr bwMode="auto">
          <a:xfrm>
            <a:off x="4285161" y="2054225"/>
            <a:ext cx="16044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dirty="0">
                <a:cs typeface="Arial" charset="0"/>
              </a:rPr>
              <a:t>28-56 days</a:t>
            </a:r>
          </a:p>
        </p:txBody>
      </p:sp>
      <p:sp>
        <p:nvSpPr>
          <p:cNvPr id="5" name="Text Box 6"/>
          <p:cNvSpPr txBox="1">
            <a:spLocks noChangeArrowheads="1"/>
          </p:cNvSpPr>
          <p:nvPr/>
        </p:nvSpPr>
        <p:spPr bwMode="auto">
          <a:xfrm>
            <a:off x="6734849" y="2054225"/>
            <a:ext cx="15254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pPr>
              <a:spcBef>
                <a:spcPct val="50000"/>
              </a:spcBef>
            </a:pPr>
            <a:r>
              <a:rPr lang="en-GB" sz="2000" b="1" dirty="0">
                <a:cs typeface="Arial" charset="0"/>
              </a:rPr>
              <a:t>90+ days</a:t>
            </a:r>
          </a:p>
        </p:txBody>
      </p:sp>
      <p:pic>
        <p:nvPicPr>
          <p:cNvPr id="6" name="Picture 7"/>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31705" y="2636838"/>
            <a:ext cx="7488767"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5"/>
          <p:cNvSpPr txBox="1">
            <a:spLocks noChangeArrowheads="1"/>
          </p:cNvSpPr>
          <p:nvPr/>
        </p:nvSpPr>
        <p:spPr bwMode="auto">
          <a:xfrm>
            <a:off x="2495504" y="6248469"/>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10"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34</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32887049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611560" y="1412776"/>
            <a:ext cx="7920879" cy="40514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15875">
              <a:buFontTx/>
              <a:buNone/>
            </a:pPr>
            <a:r>
              <a:rPr lang="en-GB" sz="2000" i="1" dirty="0" smtClean="0">
                <a:latin typeface="Antique Olive" pitchFamily="34" charset="0"/>
              </a:rPr>
              <a:t>Now, my body does not feel the pain anymore, but I can feel the pain in my heart, as if it is happening now. The bad memories sometimes come back to me very clearly. I still remember the feeling of pain and the picture of myself being raped by those clients...</a:t>
            </a:r>
          </a:p>
          <a:p>
            <a:pPr marL="0" indent="15875">
              <a:buFontTx/>
              <a:buNone/>
            </a:pPr>
            <a:endParaRPr lang="en-GB" sz="2000" i="1" dirty="0" smtClean="0">
              <a:latin typeface="Antique Olive" pitchFamily="34" charset="0"/>
            </a:endParaRPr>
          </a:p>
          <a:p>
            <a:pPr marL="0" indent="15875" algn="r">
              <a:buFontTx/>
              <a:buNone/>
            </a:pPr>
            <a:r>
              <a:rPr lang="en-GB" sz="2000" i="1" dirty="0" smtClean="0">
                <a:latin typeface="Antique Olive" pitchFamily="34" charset="0"/>
              </a:rPr>
              <a:t>Trafficked from Albania to Italy</a:t>
            </a:r>
          </a:p>
        </p:txBody>
      </p:sp>
      <p:sp>
        <p:nvSpPr>
          <p:cNvPr id="4" name="TextBox 5"/>
          <p:cNvSpPr txBox="1">
            <a:spLocks noChangeArrowheads="1"/>
          </p:cNvSpPr>
          <p:nvPr/>
        </p:nvSpPr>
        <p:spPr bwMode="auto">
          <a:xfrm>
            <a:off x="2495504" y="5853884"/>
            <a:ext cx="64743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1pPr>
            <a:lvl2pPr marL="742950" indent="-28575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2pPr>
            <a:lvl3pPr marL="11430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3pPr>
            <a:lvl4pPr marL="16002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4pPr>
            <a:lvl5pPr marL="2057400" indent="-228600" algn="l" defTabSz="457200" rtl="0" eaLnBrk="0" latinLnBrk="0" hangingPunct="0">
              <a:spcBef>
                <a:spcPct val="20000"/>
              </a:spcBef>
              <a:spcAft>
                <a:spcPts val="600"/>
              </a:spcAft>
              <a:buClr>
                <a:schemeClr val="tx2"/>
              </a:buClr>
              <a:buFont typeface="Wingdings 2" charset="2"/>
              <a:buChar char=""/>
              <a:defRPr sz="4000" kern="1200">
                <a:solidFill>
                  <a:schemeClr val="tx1"/>
                </a:solidFill>
                <a:latin typeface="Arial" charset="0"/>
                <a:ea typeface="+mn-ea"/>
                <a:cs typeface="+mn-cs"/>
              </a:defRPr>
            </a:lvl5pPr>
            <a:lvl6pPr marL="25146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6pPr>
            <a:lvl7pPr marL="29718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7pPr>
            <a:lvl8pPr marL="34290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8pPr>
            <a:lvl9pPr marL="3886200" indent="-228600" algn="l" defTabSz="457200" rtl="0" eaLnBrk="0" fontAlgn="base" latinLnBrk="0" hangingPunct="0">
              <a:spcBef>
                <a:spcPct val="0"/>
              </a:spcBef>
              <a:spcAft>
                <a:spcPct val="0"/>
              </a:spcAft>
              <a:buFont typeface="Arial"/>
              <a:buChar char="•"/>
              <a:defRPr sz="4000" kern="1200">
                <a:solidFill>
                  <a:schemeClr val="tx1"/>
                </a:solidFill>
                <a:latin typeface="Arial" charset="0"/>
                <a:ea typeface="+mn-ea"/>
                <a:cs typeface="+mn-cs"/>
              </a:defRPr>
            </a:lvl9pPr>
          </a:lstStyle>
          <a:p>
            <a:pPr marL="0" indent="0" eaLnBrk="1" hangingPunct="1">
              <a:buFont typeface="Wingdings 2" charset="2"/>
              <a:buNone/>
            </a:pPr>
            <a:r>
              <a:rPr lang="en-GB" sz="1600" i="1" dirty="0" smtClean="0">
                <a:solidFill>
                  <a:schemeClr val="bg1"/>
                </a:solidFill>
                <a:latin typeface="Antique Olive" pitchFamily="34" charset="0"/>
              </a:rPr>
              <a:t>Stolen Smiles</a:t>
            </a:r>
            <a:r>
              <a:rPr lang="en-GB" sz="1600" dirty="0" smtClean="0">
                <a:solidFill>
                  <a:schemeClr val="bg1"/>
                </a:solidFill>
                <a:latin typeface="Antique Olive" pitchFamily="34" charset="0"/>
              </a:rPr>
              <a:t>, Zimmerman C, </a:t>
            </a:r>
            <a:r>
              <a:rPr lang="en-GB" sz="1600" dirty="0" err="1" smtClean="0">
                <a:solidFill>
                  <a:schemeClr val="bg1"/>
                </a:solidFill>
                <a:latin typeface="Antique Olive" pitchFamily="34" charset="0"/>
              </a:rPr>
              <a:t>Hossain</a:t>
            </a:r>
            <a:r>
              <a:rPr lang="en-GB" sz="1600" dirty="0" smtClean="0">
                <a:solidFill>
                  <a:schemeClr val="bg1"/>
                </a:solidFill>
                <a:latin typeface="Antique Olive" pitchFamily="34" charset="0"/>
              </a:rPr>
              <a:t> M, et al. 2003</a:t>
            </a:r>
            <a:endParaRPr lang="en-GB" sz="1600" dirty="0">
              <a:solidFill>
                <a:schemeClr val="bg1"/>
              </a:solidFill>
              <a:latin typeface="Antique Olive" pitchFamily="34" charset="0"/>
            </a:endParaRPr>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35</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633433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p:nvPr>
        </p:nvSpPr>
        <p:spPr bwMode="auto">
          <a:xfrm>
            <a:off x="1043608" y="557808"/>
            <a:ext cx="7056784"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GB" b="1" dirty="0" smtClean="0">
                <a:latin typeface="Antique Olive"/>
              </a:rPr>
              <a:t>Post-trafficking health risks</a:t>
            </a:r>
          </a:p>
        </p:txBody>
      </p:sp>
      <p:sp>
        <p:nvSpPr>
          <p:cNvPr id="3" name="Content Placeholder 2"/>
          <p:cNvSpPr>
            <a:spLocks noGrp="1"/>
          </p:cNvSpPr>
          <p:nvPr>
            <p:ph idx="1"/>
          </p:nvPr>
        </p:nvSpPr>
        <p:spPr>
          <a:xfrm>
            <a:off x="1465312" y="1888232"/>
            <a:ext cx="7427168" cy="4565104"/>
          </a:xfrm>
        </p:spPr>
        <p:txBody>
          <a:bodyPr/>
          <a:lstStyle/>
          <a:p>
            <a:pPr>
              <a:buClr>
                <a:schemeClr val="tx1"/>
              </a:buClr>
              <a:buFont typeface="Arial" pitchFamily="34" charset="0"/>
              <a:buChar char="•"/>
              <a:defRPr/>
            </a:pPr>
            <a:r>
              <a:rPr lang="en-GB" sz="2400" dirty="0" smtClean="0"/>
              <a:t>Return to family (e.g., shame, stigma)</a:t>
            </a:r>
          </a:p>
          <a:p>
            <a:pPr>
              <a:buClr>
                <a:schemeClr val="tx1"/>
              </a:buClr>
              <a:buFont typeface="Arial" pitchFamily="34" charset="0"/>
              <a:buChar char="•"/>
              <a:defRPr/>
            </a:pPr>
            <a:r>
              <a:rPr lang="en-GB" sz="2400" dirty="0" smtClean="0"/>
              <a:t>Adjustment to new location (language, loneliness, disorientation)</a:t>
            </a:r>
          </a:p>
          <a:p>
            <a:pPr>
              <a:buClr>
                <a:schemeClr val="tx1"/>
              </a:buClr>
              <a:buFont typeface="Arial" pitchFamily="34" charset="0"/>
              <a:buChar char="•"/>
              <a:defRPr/>
            </a:pPr>
            <a:r>
              <a:rPr lang="en-GB" sz="2400" dirty="0" smtClean="0"/>
              <a:t>Participation in a prosecution (retelling, reliving past trauma)</a:t>
            </a:r>
          </a:p>
          <a:p>
            <a:pPr>
              <a:buClr>
                <a:schemeClr val="tx1"/>
              </a:buClr>
              <a:buFont typeface="Arial" pitchFamily="34" charset="0"/>
              <a:buChar char="•"/>
              <a:defRPr/>
            </a:pPr>
            <a:r>
              <a:rPr lang="en-GB" sz="2400" dirty="0" smtClean="0"/>
              <a:t>Medical problems (e.g., HIV, back problems, disfigurement)</a:t>
            </a:r>
          </a:p>
          <a:p>
            <a:pPr>
              <a:buClr>
                <a:schemeClr val="tx1"/>
              </a:buClr>
              <a:buFont typeface="Arial" pitchFamily="34" charset="0"/>
              <a:buChar char="•"/>
              <a:defRPr/>
            </a:pPr>
            <a:r>
              <a:rPr lang="en-GB" sz="2400" dirty="0" smtClean="0"/>
              <a:t>Unemployment (inability to afford services, depression)</a:t>
            </a:r>
          </a:p>
          <a:p>
            <a:pPr>
              <a:buClr>
                <a:schemeClr val="tx1"/>
              </a:buClr>
              <a:buFont typeface="Arial" pitchFamily="34" charset="0"/>
              <a:buChar char="•"/>
              <a:defRPr/>
            </a:pPr>
            <a:r>
              <a:rPr lang="en-GB" sz="2400" dirty="0" smtClean="0"/>
              <a:t>Re-trafficking</a:t>
            </a:r>
            <a:endParaRPr lang="en-GB" sz="2400" dirty="0"/>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36</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3500396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2BA49FC-4A18-4F5A-89CC-993EA3B65FD0}" type="slidenum">
              <a:rPr lang="ar-SA" sz="1600" smtClean="0">
                <a:solidFill>
                  <a:schemeClr val="bg1"/>
                </a:solidFill>
                <a:latin typeface="Arial Black" pitchFamily="34" charset="0"/>
              </a:rPr>
              <a:pPr eaLnBrk="1" hangingPunct="1"/>
              <a:t>37</a:t>
            </a:fld>
            <a:endParaRPr lang="en-US" sz="1600" dirty="0" smtClean="0">
              <a:solidFill>
                <a:schemeClr val="bg1"/>
              </a:solidFill>
              <a:latin typeface="Arial Black" pitchFamily="34" charset="0"/>
            </a:endParaRPr>
          </a:p>
        </p:txBody>
      </p:sp>
      <p:sp>
        <p:nvSpPr>
          <p:cNvPr id="17411" name="Rectangle 2"/>
          <p:cNvSpPr>
            <a:spLocks noGrp="1" noChangeArrowheads="1"/>
          </p:cNvSpPr>
          <p:nvPr>
            <p:ph type="title"/>
          </p:nvPr>
        </p:nvSpPr>
        <p:spPr bwMode="auto">
          <a:xfrm>
            <a:off x="1043608" y="476672"/>
            <a:ext cx="695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US" b="1" dirty="0" smtClean="0">
                <a:latin typeface="Antique Olive" pitchFamily="34" charset="0"/>
              </a:rPr>
              <a:t>Conclusions </a:t>
            </a:r>
          </a:p>
        </p:txBody>
      </p:sp>
      <p:sp>
        <p:nvSpPr>
          <p:cNvPr id="17412" name="Rectangle 3"/>
          <p:cNvSpPr>
            <a:spLocks noGrp="1" noChangeArrowheads="1"/>
          </p:cNvSpPr>
          <p:nvPr>
            <p:ph type="body" idx="1"/>
          </p:nvPr>
        </p:nvSpPr>
        <p:spPr bwMode="auto">
          <a:xfrm>
            <a:off x="683568" y="2276872"/>
            <a:ext cx="7907867" cy="1612775"/>
          </a:xfrm>
          <a:noFill/>
          <a:extLst/>
        </p:spPr>
        <p:txBody>
          <a:bodyPr vert="horz" wrap="square" lIns="91440" tIns="45720" rIns="91440" bIns="45720" numCol="1" anchor="t" anchorCtr="0" compatLnSpc="1">
            <a:prstTxWarp prst="textNoShape">
              <a:avLst/>
            </a:prstTxWarp>
          </a:bodyPr>
          <a:lstStyle/>
          <a:p>
            <a:pPr marL="0" indent="0" algn="ctr">
              <a:buNone/>
            </a:pPr>
            <a:r>
              <a:rPr lang="en-US" sz="2800" dirty="0" smtClean="0"/>
              <a:t>Trafficked persons experience the cumulative effects of physical and psychological violence, with significant health consequences.</a:t>
            </a:r>
          </a:p>
          <a:p>
            <a:pPr marL="0" indent="0" algn="ctr">
              <a:buNone/>
            </a:pPr>
            <a:r>
              <a:rPr lang="en-US" sz="2800" dirty="0" smtClean="0"/>
              <a:t>Health care is essential to the recovery of trafficked persons.</a:t>
            </a:r>
          </a:p>
        </p:txBody>
      </p:sp>
    </p:spTree>
    <p:extLst>
      <p:ext uri="{BB962C8B-B14F-4D97-AF65-F5344CB8AC3E}">
        <p14:creationId xmlns:p14="http://schemas.microsoft.com/office/powerpoint/2010/main" val="2090206728"/>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27635" y="4365104"/>
            <a:ext cx="7125113" cy="1008112"/>
          </a:xfrm>
          <a:prstGeom prst="rect">
            <a:avLst/>
          </a:prstGeom>
        </p:spPr>
        <p:txBody>
          <a:bodyPr anchor="ct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b="1" dirty="0" smtClean="0">
                <a:latin typeface="Antique Olive" pitchFamily="34" charset="0"/>
              </a:rPr>
              <a:t>SESSION END</a:t>
            </a:r>
          </a:p>
          <a:p>
            <a:pPr algn="ctr"/>
            <a:r>
              <a:rPr lang="en-US" dirty="0" smtClean="0">
                <a:latin typeface="Antique Olive" pitchFamily="34" charset="0"/>
              </a:rPr>
              <a:t>Health Consequences</a:t>
            </a:r>
            <a:endParaRPr lang="es-ES" dirty="0">
              <a:latin typeface="Antique Olive" pitchFamily="34" charset="0"/>
            </a:endParaRPr>
          </a:p>
        </p:txBody>
      </p:sp>
      <p:sp>
        <p:nvSpPr>
          <p:cNvPr id="3"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38</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698836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600" b="1" dirty="0" smtClean="0">
                <a:latin typeface="Antique Olive" pitchFamily="34" charset="0"/>
              </a:rPr>
              <a:t> Session Objective</a:t>
            </a:r>
            <a:endParaRPr lang="en-GB" sz="3600" b="1" dirty="0" smtClean="0">
              <a:latin typeface="Antique Olive" pitchFamily="34" charset="0"/>
            </a:endParaRPr>
          </a:p>
        </p:txBody>
      </p:sp>
      <p:sp>
        <p:nvSpPr>
          <p:cNvPr id="4099" name="Rectangle 3"/>
          <p:cNvSpPr>
            <a:spLocks noGrp="1" noChangeArrowheads="1"/>
          </p:cNvSpPr>
          <p:nvPr>
            <p:ph type="body" idx="1"/>
          </p:nvPr>
        </p:nvSpPr>
        <p:spPr bwMode="auto">
          <a:xfrm>
            <a:off x="1115616" y="3031497"/>
            <a:ext cx="6984775" cy="16216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lgn="ctr">
              <a:buClr>
                <a:schemeClr val="tx1"/>
              </a:buClr>
              <a:buNone/>
            </a:pPr>
            <a:r>
              <a:rPr lang="en-US" sz="2800" b="1" dirty="0"/>
              <a:t>Identify major </a:t>
            </a:r>
            <a:r>
              <a:rPr lang="en-US" sz="2800" b="1" dirty="0" smtClean="0"/>
              <a:t>health risks and  </a:t>
            </a:r>
            <a:r>
              <a:rPr lang="en-US" sz="2800" b="1" dirty="0"/>
              <a:t>consequences of  </a:t>
            </a:r>
            <a:r>
              <a:rPr lang="en-US" sz="2800" b="1" dirty="0" smtClean="0"/>
              <a:t>           </a:t>
            </a:r>
            <a:r>
              <a:rPr lang="en-US" sz="2800" b="1" dirty="0"/>
              <a:t> </a:t>
            </a:r>
            <a:r>
              <a:rPr lang="en-US" sz="2800" b="1" dirty="0" smtClean="0"/>
              <a:t>            trafficking in persons</a:t>
            </a:r>
            <a:endParaRPr lang="en-US" sz="2800" b="1" dirty="0"/>
          </a:p>
          <a:p>
            <a:pPr>
              <a:buClr>
                <a:schemeClr val="tx1"/>
              </a:buClr>
              <a:buFont typeface="Arial" pitchFamily="34" charset="0"/>
              <a:buChar char="•"/>
            </a:pPr>
            <a:endParaRPr lang="en-GB" sz="2800" dirty="0" smtClean="0"/>
          </a:p>
        </p:txBody>
      </p:sp>
      <p:sp>
        <p:nvSpPr>
          <p:cNvPr id="4" name="Rectangle 6"/>
          <p:cNvSpPr>
            <a:spLocks noGrp="1" noChangeArrowheads="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2BA49FC-4A18-4F5A-89CC-993EA3B65FD0}" type="slidenum">
              <a:rPr lang="ar-SA" sz="1600" smtClean="0">
                <a:solidFill>
                  <a:schemeClr val="bg1"/>
                </a:solidFill>
                <a:latin typeface="Arial Black" pitchFamily="34" charset="0"/>
              </a:rPr>
              <a:pPr eaLnBrk="1" hangingPunct="1"/>
              <a:t>4</a:t>
            </a:fld>
            <a:endParaRPr lang="en-US" sz="1600" dirty="0" smtClean="0">
              <a:solidFill>
                <a:schemeClr val="bg1"/>
              </a:solidFill>
              <a:latin typeface="Arial Black" pitchFamily="34" charset="0"/>
            </a:endParaRPr>
          </a:p>
        </p:txBody>
      </p:sp>
    </p:spTree>
    <p:extLst>
      <p:ext uri="{BB962C8B-B14F-4D97-AF65-F5344CB8AC3E}">
        <p14:creationId xmlns:p14="http://schemas.microsoft.com/office/powerpoint/2010/main" val="2435241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Box 5"/>
          <p:cNvSpPr txBox="1">
            <a:spLocks noChangeArrowheads="1"/>
          </p:cNvSpPr>
          <p:nvPr/>
        </p:nvSpPr>
        <p:spPr bwMode="auto">
          <a:xfrm>
            <a:off x="1547664" y="827995"/>
            <a:ext cx="6552728"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just" eaLnBrk="1" hangingPunct="1"/>
            <a:r>
              <a:rPr lang="en-US" sz="2000" dirty="0" smtClean="0">
                <a:latin typeface="Antique Olive" pitchFamily="34" charset="0"/>
              </a:rPr>
              <a:t>“Rooms </a:t>
            </a:r>
            <a:r>
              <a:rPr lang="en-US" sz="2000" dirty="0">
                <a:latin typeface="Antique Olive" pitchFamily="34" charset="0"/>
              </a:rPr>
              <a:t>on the ship were filled with water to knee level, the men worked long hours every day (allowed to sleep no more than three hours a night and not every night), food was poor and insufficient, they lacked fresh drinking water (they were sometimes forced to drink salt water or water from icebergs), access to the toilet was limited and they were forced to work when ill. </a:t>
            </a:r>
            <a:endParaRPr lang="en-US" sz="2000" dirty="0" smtClean="0">
              <a:latin typeface="Antique Olive" pitchFamily="34" charset="0"/>
            </a:endParaRPr>
          </a:p>
          <a:p>
            <a:pPr algn="just" eaLnBrk="1" hangingPunct="1"/>
            <a:endParaRPr lang="en-US" sz="2000" dirty="0">
              <a:latin typeface="Antique Olive" pitchFamily="34" charset="0"/>
            </a:endParaRPr>
          </a:p>
          <a:p>
            <a:pPr algn="just" eaLnBrk="1" hangingPunct="1"/>
            <a:r>
              <a:rPr lang="en-US" sz="2000" dirty="0" smtClean="0">
                <a:latin typeface="Antique Olive" pitchFamily="34" charset="0"/>
              </a:rPr>
              <a:t>Abuse </a:t>
            </a:r>
            <a:r>
              <a:rPr lang="en-US" sz="2000" dirty="0">
                <a:latin typeface="Antique Olive" pitchFamily="34" charset="0"/>
              </a:rPr>
              <a:t>was exacted against those who complained and few received any payment. They were held in these conditions for a period of between six to ten months, freed only when the Russian border guard service detained the </a:t>
            </a:r>
            <a:r>
              <a:rPr lang="en-US" sz="2000" dirty="0" smtClean="0">
                <a:latin typeface="Antique Olive" pitchFamily="34" charset="0"/>
              </a:rPr>
              <a:t>ship.” </a:t>
            </a:r>
            <a:endParaRPr lang="en-GB" sz="2000" dirty="0">
              <a:latin typeface="Antique Olive" pitchFamily="34" charset="0"/>
            </a:endParaRPr>
          </a:p>
        </p:txBody>
      </p:sp>
      <p:sp>
        <p:nvSpPr>
          <p:cNvPr id="4" name="TextBox 3"/>
          <p:cNvSpPr txBox="1"/>
          <p:nvPr/>
        </p:nvSpPr>
        <p:spPr>
          <a:xfrm>
            <a:off x="2843808" y="5762417"/>
            <a:ext cx="3043560" cy="276999"/>
          </a:xfrm>
          <a:prstGeom prst="rect">
            <a:avLst/>
          </a:prstGeom>
          <a:noFill/>
        </p:spPr>
        <p:txBody>
          <a:bodyPr wrap="square" rtlCol="0">
            <a:spAutoFit/>
          </a:bodyPr>
          <a:lstStyle/>
          <a:p>
            <a:pPr algn="r"/>
            <a:r>
              <a:rPr lang="en-US" sz="1200" b="1" dirty="0" smtClean="0">
                <a:latin typeface="Antique Olive" pitchFamily="34" charset="0"/>
              </a:rPr>
              <a:t>IOM Case File, 2006</a:t>
            </a:r>
            <a:endParaRPr lang="es-ES" sz="1200" b="1" dirty="0">
              <a:latin typeface="Antique Olive" pitchFamily="34" charset="0"/>
            </a:endParaRPr>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5</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202881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5"/>
          <p:cNvSpPr txBox="1">
            <a:spLocks noChangeArrowheads="1"/>
          </p:cNvSpPr>
          <p:nvPr/>
        </p:nvSpPr>
        <p:spPr bwMode="auto">
          <a:xfrm>
            <a:off x="899593" y="1471424"/>
            <a:ext cx="7200799"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r>
              <a:rPr lang="en-US" sz="2400" dirty="0">
                <a:latin typeface="Antique Olive" pitchFamily="34" charset="0"/>
              </a:rPr>
              <a:t>“You have to carry 50kg bricks and blocks of cement in the worst heat imaginable… This heat – it is like </a:t>
            </a:r>
            <a:r>
              <a:rPr lang="en-US" sz="2400" dirty="0" smtClean="0">
                <a:latin typeface="Antique Olive" pitchFamily="34" charset="0"/>
              </a:rPr>
              <a:t>nothing </a:t>
            </a:r>
            <a:r>
              <a:rPr lang="en-US" sz="2400" dirty="0">
                <a:latin typeface="Antique Olive" pitchFamily="34" charset="0"/>
              </a:rPr>
              <a:t>else. You become dizzy and sick but you aren’t allowed to stop... If you take time off sick, your wages are docked, and you are trapped here even longer.”</a:t>
            </a:r>
          </a:p>
        </p:txBody>
      </p:sp>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6</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351146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
          <p:cNvSpPr txBox="1">
            <a:spLocks noChangeArrowheads="1"/>
          </p:cNvSpPr>
          <p:nvPr/>
        </p:nvSpPr>
        <p:spPr bwMode="auto">
          <a:xfrm>
            <a:off x="1043608" y="1844824"/>
            <a:ext cx="734481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r>
              <a:rPr lang="en-US" sz="2400" dirty="0">
                <a:latin typeface="Antique Olive" pitchFamily="34" charset="0"/>
              </a:rPr>
              <a:t>“I never received my salary for two years… My employer made me eat rotten food. Once she even forced me to drink soap water. I felt very sick after that. Her son banged my head to the wall repeatedly. I lost my sight afterwards…”</a:t>
            </a:r>
          </a:p>
        </p:txBody>
      </p:sp>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7</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776279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
          <p:cNvSpPr txBox="1">
            <a:spLocks noChangeArrowheads="1"/>
          </p:cNvSpPr>
          <p:nvPr/>
        </p:nvSpPr>
        <p:spPr bwMode="auto">
          <a:xfrm>
            <a:off x="899592" y="1772816"/>
            <a:ext cx="741682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fontAlgn="base">
              <a:spcBef>
                <a:spcPct val="0"/>
              </a:spcBef>
              <a:spcAft>
                <a:spcPct val="0"/>
              </a:spcAft>
              <a:defRPr sz="4000">
                <a:solidFill>
                  <a:schemeClr val="tx1"/>
                </a:solidFill>
                <a:latin typeface="Arial" charset="0"/>
              </a:defRPr>
            </a:lvl6pPr>
            <a:lvl7pPr marL="2971800" indent="-228600" fontAlgn="base">
              <a:spcBef>
                <a:spcPct val="0"/>
              </a:spcBef>
              <a:spcAft>
                <a:spcPct val="0"/>
              </a:spcAft>
              <a:defRPr sz="4000">
                <a:solidFill>
                  <a:schemeClr val="tx1"/>
                </a:solidFill>
                <a:latin typeface="Arial" charset="0"/>
              </a:defRPr>
            </a:lvl7pPr>
            <a:lvl8pPr marL="3429000" indent="-228600" fontAlgn="base">
              <a:spcBef>
                <a:spcPct val="0"/>
              </a:spcBef>
              <a:spcAft>
                <a:spcPct val="0"/>
              </a:spcAft>
              <a:defRPr sz="4000">
                <a:solidFill>
                  <a:schemeClr val="tx1"/>
                </a:solidFill>
                <a:latin typeface="Arial" charset="0"/>
              </a:defRPr>
            </a:lvl8pPr>
            <a:lvl9pPr marL="3886200" indent="-228600" fontAlgn="base">
              <a:spcBef>
                <a:spcPct val="0"/>
              </a:spcBef>
              <a:spcAft>
                <a:spcPct val="0"/>
              </a:spcAft>
              <a:defRPr sz="4000">
                <a:solidFill>
                  <a:schemeClr val="tx1"/>
                </a:solidFill>
                <a:latin typeface="Arial" charset="0"/>
              </a:defRPr>
            </a:lvl9pPr>
          </a:lstStyle>
          <a:p>
            <a:r>
              <a:rPr lang="en-US" sz="2400" dirty="0">
                <a:latin typeface="Antique Olive" pitchFamily="34" charset="0"/>
              </a:rPr>
              <a:t>“I found her on the street semi-conscious and brought her to my shelter. She said she ran away from her pimp. She had bruises everywhere and needle scars in her arms. For days she was just crying, and even tried to kill herself once…”</a:t>
            </a:r>
          </a:p>
        </p:txBody>
      </p:sp>
      <p:sp>
        <p:nvSpPr>
          <p:cNvPr id="6"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8</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3557684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en-GB" sz="3600" b="1" dirty="0" smtClean="0">
                <a:latin typeface="Antique Olive" pitchFamily="34" charset="0"/>
              </a:rPr>
              <a:t>Exercise</a:t>
            </a:r>
          </a:p>
        </p:txBody>
      </p:sp>
      <p:sp>
        <p:nvSpPr>
          <p:cNvPr id="31746" name="Content Placeholder 2"/>
          <p:cNvSpPr>
            <a:spLocks noGrp="1"/>
          </p:cNvSpPr>
          <p:nvPr>
            <p:ph idx="1"/>
          </p:nvPr>
        </p:nvSpPr>
        <p:spPr bwMode="auto">
          <a:xfrm>
            <a:off x="1475656" y="1916832"/>
            <a:ext cx="7416824" cy="44161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en-GB" sz="2400" dirty="0" smtClean="0"/>
              <a:t>List some of the possible health risks associated with:</a:t>
            </a:r>
          </a:p>
          <a:p>
            <a:pPr marL="400050" lvl="1" indent="0">
              <a:buFontTx/>
              <a:buNone/>
            </a:pPr>
            <a:r>
              <a:rPr lang="en-GB" sz="2400" b="1" dirty="0" smtClean="0"/>
              <a:t>1. Construction</a:t>
            </a:r>
          </a:p>
          <a:p>
            <a:pPr marL="400050" lvl="1" indent="0">
              <a:buFontTx/>
              <a:buNone/>
            </a:pPr>
            <a:r>
              <a:rPr lang="en-GB" sz="2400" b="1" dirty="0" smtClean="0"/>
              <a:t>2. Domestic work</a:t>
            </a:r>
          </a:p>
          <a:p>
            <a:pPr marL="400050" lvl="1" indent="0">
              <a:buFontTx/>
              <a:buNone/>
            </a:pPr>
            <a:endParaRPr lang="en-GB" sz="1100" dirty="0" smtClean="0"/>
          </a:p>
          <a:p>
            <a:pPr marL="0" indent="0">
              <a:buFontTx/>
              <a:buNone/>
            </a:pPr>
            <a:r>
              <a:rPr lang="en-GB" sz="2400" dirty="0" smtClean="0"/>
              <a:t>How might these risks be worse for people who have been trafficked? </a:t>
            </a:r>
          </a:p>
          <a:p>
            <a:pPr marL="0" indent="0">
              <a:buFontTx/>
              <a:buNone/>
            </a:pPr>
            <a:r>
              <a:rPr lang="en-GB" sz="2400" dirty="0" smtClean="0"/>
              <a:t>What other risks might they encounter?</a:t>
            </a:r>
          </a:p>
        </p:txBody>
      </p:sp>
      <p:sp>
        <p:nvSpPr>
          <p:cNvPr id="5" name="Slide Number Placeholder 3"/>
          <p:cNvSpPr>
            <a:spLocks noGrp="1"/>
          </p:cNvSpPr>
          <p:nvPr>
            <p:ph type="sldNum" sz="quarter" idx="12"/>
          </p:nvPr>
        </p:nvSpPr>
        <p:spPr>
          <a:xfrm>
            <a:off x="8527818" y="6492875"/>
            <a:ext cx="60828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fld id="{16619014-9673-4D6F-A1AC-8D9F3011A97C}" type="slidenum">
              <a:rPr lang="ar-SA" sz="1600" smtClean="0">
                <a:solidFill>
                  <a:schemeClr val="bg1"/>
                </a:solidFill>
                <a:latin typeface="Arial Black" pitchFamily="34" charset="0"/>
              </a:rPr>
              <a:pPr eaLnBrk="1" hangingPunct="1"/>
              <a:t>9</a:t>
            </a:fld>
            <a:endParaRPr lang="en-US" sz="1600" smtClean="0">
              <a:solidFill>
                <a:schemeClr val="bg1"/>
              </a:solidFill>
              <a:latin typeface="Arial Black" pitchFamily="34" charset="0"/>
            </a:endParaRPr>
          </a:p>
        </p:txBody>
      </p:sp>
    </p:spTree>
    <p:extLst>
      <p:ext uri="{BB962C8B-B14F-4D97-AF65-F5344CB8AC3E}">
        <p14:creationId xmlns:p14="http://schemas.microsoft.com/office/powerpoint/2010/main" val="293039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alpha val="97000"/>
          </a:schemeClr>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alpha val="97000"/>
          </a:schemeClr>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665</TotalTime>
  <Words>1664</Words>
  <Application>Microsoft Office PowerPoint</Application>
  <PresentationFormat>On-screen Show (4:3)</PresentationFormat>
  <Paragraphs>265</Paragraphs>
  <Slides>38</Slides>
  <Notes>34</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Summer</vt:lpstr>
      <vt:lpstr>Default Design</vt:lpstr>
      <vt:lpstr>PowerPoint Presentation</vt:lpstr>
      <vt:lpstr>Course Objectives</vt:lpstr>
      <vt:lpstr>PowerPoint Presentation</vt:lpstr>
      <vt:lpstr> Session Objective</vt:lpstr>
      <vt:lpstr>PowerPoint Presentation</vt:lpstr>
      <vt:lpstr>PowerPoint Presentation</vt:lpstr>
      <vt:lpstr>PowerPoint Presentation</vt:lpstr>
      <vt:lpstr>PowerPoint Presentation</vt:lpstr>
      <vt:lpstr>Exercise</vt:lpstr>
      <vt:lpstr>PowerPoint Presentation</vt:lpstr>
      <vt:lpstr>What is the impact on the health of trafficked persons?</vt:lpstr>
      <vt:lpstr>PowerPoint Presentation</vt:lpstr>
      <vt:lpstr>PowerPoint Presentation</vt:lpstr>
      <vt:lpstr>PowerPoint Presentation</vt:lpstr>
      <vt:lpstr>Features of extreme exploitation</vt:lpstr>
      <vt:lpstr>Features of extreme exploitation</vt:lpstr>
      <vt:lpstr>Most common physical symptoms?</vt:lpstr>
      <vt:lpstr>PowerPoint Presentation</vt:lpstr>
      <vt:lpstr>A cycle of cumulative harm</vt:lpstr>
      <vt:lpstr>Pre-trafficking health risks</vt:lpstr>
      <vt:lpstr>PowerPoint Presentation</vt:lpstr>
      <vt:lpstr>Psychological stressors</vt:lpstr>
      <vt:lpstr>How stressful situations  create traumatic responses</vt:lpstr>
      <vt:lpstr>Psychological features of human trafficking situations</vt:lpstr>
      <vt:lpstr>Psychological features of human trafficking situations</vt:lpstr>
      <vt:lpstr>PowerPoint Presentation</vt:lpstr>
      <vt:lpstr>Psychological reactions</vt:lpstr>
      <vt:lpstr>Emotional Reactions</vt:lpstr>
      <vt:lpstr>Emotional Reactions</vt:lpstr>
      <vt:lpstr>Behavioral reactions</vt:lpstr>
      <vt:lpstr>PowerPoint Presentation</vt:lpstr>
      <vt:lpstr>Stages of post-trafficking care</vt:lpstr>
      <vt:lpstr>PowerPoint Presentation</vt:lpstr>
      <vt:lpstr>PowerPoint Presentation</vt:lpstr>
      <vt:lpstr>PowerPoint Presentation</vt:lpstr>
      <vt:lpstr>Post-trafficking health risks</vt:lpstr>
      <vt:lpstr>Conclusions </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Caring for Trafficked Persons</dc:title>
  <dc:creator>BORLAND Rosilyne</dc:creator>
  <cp:lastModifiedBy>BORLAND Rosilyne</cp:lastModifiedBy>
  <cp:revision>88</cp:revision>
  <dcterms:created xsi:type="dcterms:W3CDTF">2012-05-17T16:24:19Z</dcterms:created>
  <dcterms:modified xsi:type="dcterms:W3CDTF">2013-01-07T12:24:30Z</dcterms:modified>
</cp:coreProperties>
</file>