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8" r:id="rId2"/>
    <p:sldId id="27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79" r:id="rId11"/>
    <p:sldId id="270" r:id="rId12"/>
    <p:sldId id="271" r:id="rId13"/>
    <p:sldId id="281" r:id="rId14"/>
    <p:sldId id="273" r:id="rId15"/>
    <p:sldId id="275" r:id="rId16"/>
    <p:sldId id="276" r:id="rId17"/>
    <p:sldId id="277" r:id="rId18"/>
    <p:sldId id="280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0" autoAdjust="0"/>
    <p:restoredTop sz="67814" autoAdjust="0"/>
  </p:normalViewPr>
  <p:slideViewPr>
    <p:cSldViewPr>
      <p:cViewPr varScale="1">
        <p:scale>
          <a:sx n="73" d="100"/>
          <a:sy n="73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5A2C0-97A5-43EE-8F52-F2D72281AF41}" type="datetimeFigureOut">
              <a:rPr lang="es-ES" smtClean="0"/>
              <a:t>07/01/2013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6483-B226-435A-A464-9553B67656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3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984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219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825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1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17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916" y="8685625"/>
            <a:ext cx="2971479" cy="45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96342C-CE01-4651-9A8E-AC5D6319B2C4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038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898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4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5973"/>
            <a:ext cx="4536504" cy="686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395536" y="4149080"/>
            <a:ext cx="8208912" cy="1296144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cap="all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TRAINING COURSE</a:t>
            </a:r>
            <a:endParaRPr lang="es-ES" sz="4800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" y="4826362"/>
            <a:ext cx="1332148" cy="20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6474301" cy="4051437"/>
          </a:xfrm>
          <a:prstGeom prst="rect">
            <a:avLst/>
          </a:prstGeom>
        </p:spPr>
        <p:txBody>
          <a:bodyPr/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009442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5973"/>
            <a:ext cx="4536504" cy="686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009442" y="4221088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2148" y="1809749"/>
            <a:ext cx="3148571" cy="4051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077071" cy="40513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3461"/>
            <a:ext cx="1332148" cy="20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1043608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148" y="1812927"/>
            <a:ext cx="314857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2148" y="2389189"/>
            <a:ext cx="3148571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1" y="1812927"/>
            <a:ext cx="31490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89"/>
            <a:ext cx="3077072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3461"/>
            <a:ext cx="1332148" cy="20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983212" y="480856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81" y="4830889"/>
            <a:ext cx="1332148" cy="20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93650" y="548680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3461"/>
            <a:ext cx="1332148" cy="20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Antique Oliv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9" y="4843461"/>
            <a:ext cx="1332148" cy="20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1009442" y="404664"/>
            <a:ext cx="2698462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bg2">
                <a:tint val="97000"/>
                <a:shade val="80000"/>
                <a:hueMod val="110000"/>
                <a:satMod val="120000"/>
              </a:schemeClr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5973"/>
            <a:ext cx="4536504" cy="686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1"/>
          <p:cNvSpPr txBox="1">
            <a:spLocks/>
          </p:cNvSpPr>
          <p:nvPr userDrawn="1"/>
        </p:nvSpPr>
        <p:spPr>
          <a:xfrm>
            <a:off x="1039484" y="4149080"/>
            <a:ext cx="7117180" cy="12885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cap="all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Training COURSE</a:t>
            </a:r>
            <a:r>
              <a:rPr lang="en-US" sz="5400" cap="all" baseline="0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 </a:t>
            </a:r>
            <a:endParaRPr lang="en-US" sz="4800" cap="all" noProof="0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9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6474301" cy="4717983"/>
          </a:xfrm>
        </p:spPr>
        <p:txBody>
          <a:bodyPr/>
          <a:lstStyle/>
          <a:p>
            <a:pPr marL="0" indent="-6096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000" b="1" dirty="0" smtClean="0"/>
              <a:t>Activity/process: </a:t>
            </a:r>
            <a:r>
              <a:rPr lang="en-GB" sz="2000" dirty="0" smtClean="0"/>
              <a:t>recruitment, transportation, transfer, harbouring, </a:t>
            </a:r>
            <a:r>
              <a:rPr lang="en-GB" sz="2000" b="1" dirty="0" smtClean="0"/>
              <a:t>or</a:t>
            </a:r>
            <a:r>
              <a:rPr lang="en-GB" sz="2000" dirty="0" smtClean="0"/>
              <a:t> receipt</a:t>
            </a:r>
            <a:br>
              <a:rPr lang="en-GB" sz="2000" dirty="0" smtClean="0"/>
            </a:br>
            <a:endParaRPr lang="en-GB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2000" dirty="0" smtClean="0">
                <a:cs typeface="Times New Roman" pitchFamily="18" charset="0"/>
              </a:rPr>
              <a:t>Recruitment</a:t>
            </a:r>
            <a:r>
              <a:rPr lang="en-GB" sz="2000" b="1" dirty="0" smtClean="0">
                <a:cs typeface="Times New Roman" pitchFamily="18" charset="0"/>
              </a:rPr>
              <a:t>: 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000" dirty="0" smtClean="0">
                <a:cs typeface="Times New Roman" pitchFamily="18" charset="0"/>
              </a:rPr>
              <a:t>Word of mouth, personal contacts, trusted friends or family 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000" dirty="0" smtClean="0">
                <a:cs typeface="Times New Roman" pitchFamily="18" charset="0"/>
              </a:rPr>
              <a:t>Newspaper or Internet advertisements, social networking websites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000" dirty="0" smtClean="0">
                <a:cs typeface="Times New Roman" pitchFamily="18" charset="0"/>
              </a:rPr>
              <a:t>Often using deceit, fraud or coercion</a:t>
            </a:r>
          </a:p>
          <a:p>
            <a:pPr marL="609600" indent="-6096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1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2000" dirty="0" smtClean="0">
                <a:cs typeface="Times New Roman" pitchFamily="18" charset="0"/>
              </a:rPr>
              <a:t>Transportation</a:t>
            </a:r>
            <a:r>
              <a:rPr lang="en-GB" sz="2000" b="1" dirty="0" smtClean="0"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000" dirty="0" smtClean="0">
                <a:cs typeface="Times New Roman" pitchFamily="18" charset="0"/>
              </a:rPr>
              <a:t>Origin, transit and destination communities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000" dirty="0" smtClean="0"/>
              <a:t>Legal or illegal border crossings, within a country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000" dirty="0" smtClean="0"/>
              <a:t>Travel by land, air or sea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000" dirty="0" smtClean="0"/>
              <a:t>Often accompanied (documents retained)</a:t>
            </a:r>
            <a:endParaRPr lang="en-GB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The Definition of Trafficking </a:t>
            </a:r>
            <a:endParaRPr lang="en-US" b="1" dirty="0" smtClean="0">
              <a:latin typeface="Antique Olive" pitchFamily="34" charset="0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10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Coercion and Abuse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2041859"/>
            <a:ext cx="6474301" cy="4051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Excessive working hours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Freedom of movement totally denied / partially denied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Verbal / psychological abuse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Not allowed to keep earned money, debt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Sexual abuse and rape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Forced substance abuse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Deprivation of adequate food / water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Lack of access to health care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11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7" y="476672"/>
            <a:ext cx="705678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Types of Human Trafficking</a:t>
            </a:r>
            <a:endParaRPr lang="en-US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8099" y="1916832"/>
            <a:ext cx="6474301" cy="39419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Forced begging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Forced labor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Sexual exploitation</a:t>
            </a:r>
            <a:r>
              <a:rPr lang="bg-BG" sz="2800" dirty="0" smtClean="0"/>
              <a:t> </a:t>
            </a:r>
            <a:endParaRPr lang="en-US" sz="2800" dirty="0" smtClean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Domestic servitude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Forced, underage marriage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12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 smtClean="0">
                <a:latin typeface="Antique Olive" pitchFamily="34" charset="0"/>
              </a:rPr>
              <a:t>Trafficked persons can be:</a:t>
            </a:r>
            <a:endParaRPr lang="es-ES" b="1" dirty="0">
              <a:latin typeface="Antique Olive" pitchFamily="34" charset="0"/>
            </a:endParaRP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403648" y="1807361"/>
            <a:ext cx="7272808" cy="522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628900" lvl="6" indent="0">
              <a:spcBef>
                <a:spcPts val="0"/>
              </a:spcBef>
              <a:buFont typeface="Wingdings" pitchFamily="2" charset="2"/>
              <a:buNone/>
            </a:pPr>
            <a:endParaRPr lang="en-US" sz="1050" dirty="0" smtClean="0">
              <a:latin typeface="Antique Olive" pitchFamily="34" charset="0"/>
            </a:endParaRP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ntique Olive" pitchFamily="34" charset="0"/>
              </a:rPr>
              <a:t>male, female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ntique Olive" pitchFamily="34" charset="0"/>
              </a:rPr>
              <a:t>adult, children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>
                <a:latin typeface="Antique Olive" pitchFamily="34" charset="0"/>
              </a:rPr>
              <a:t>f</a:t>
            </a:r>
            <a:r>
              <a:rPr lang="en-US" sz="2400" dirty="0" smtClean="0">
                <a:latin typeface="Antique Olive" pitchFamily="34" charset="0"/>
              </a:rPr>
              <a:t>oreigners, </a:t>
            </a:r>
            <a:r>
              <a:rPr lang="en-US" sz="2400" dirty="0">
                <a:latin typeface="Antique Olive" pitchFamily="34" charset="0"/>
              </a:rPr>
              <a:t>n</a:t>
            </a:r>
            <a:r>
              <a:rPr lang="en-US" sz="2400" dirty="0" smtClean="0">
                <a:latin typeface="Antique Olive" pitchFamily="34" charset="0"/>
              </a:rPr>
              <a:t>ationals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>
                <a:latin typeface="Antique Olive" pitchFamily="34" charset="0"/>
              </a:rPr>
              <a:t>a</a:t>
            </a:r>
            <a:r>
              <a:rPr lang="en-US" sz="2400" dirty="0" smtClean="0">
                <a:latin typeface="Antique Olive" pitchFamily="34" charset="0"/>
              </a:rPr>
              <a:t> stranger, family, friend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ntique Olive" pitchFamily="34" charset="0"/>
              </a:rPr>
              <a:t>migrant with legal migration status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ntique Olive" pitchFamily="34" charset="0"/>
              </a:rPr>
              <a:t>migrant with illegal migration status / no documents 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ntique Olive" pitchFamily="34" charset="0"/>
              </a:rPr>
              <a:t>smuggled migrant</a:t>
            </a:r>
            <a:endParaRPr lang="en-US" sz="2400" b="1" dirty="0" smtClean="0">
              <a:solidFill>
                <a:srgbClr val="000000"/>
              </a:solidFill>
              <a:latin typeface="Antique Olive" pitchFamily="34" charset="0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ntique Olive" pitchFamily="34" charset="0"/>
                <a:cs typeface="Times New Roman" pitchFamily="18" charset="0"/>
              </a:rPr>
              <a:t>Remember</a:t>
            </a:r>
            <a:r>
              <a:rPr lang="en-US" sz="2000" dirty="0" smtClean="0">
                <a:solidFill>
                  <a:srgbClr val="000000"/>
                </a:solidFill>
                <a:latin typeface="Antique Olive" pitchFamily="34" charset="0"/>
                <a:cs typeface="Times New Roman" pitchFamily="18" charset="0"/>
              </a:rPr>
              <a:t>: Not all trafficking occurs in the same way.  The local context and specific situation will determine who is most at risk and how they are exploited.</a:t>
            </a:r>
          </a:p>
          <a:p>
            <a:pPr marL="0" indent="0" eaLnBrk="1" hangingPunct="1">
              <a:buFont typeface="Wingdings" pitchFamily="2" charset="2"/>
              <a:buChar char="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273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043608" y="548680"/>
            <a:ext cx="712879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Why doesn’t the victim leave?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259632" y="1916832"/>
            <a:ext cx="7128791" cy="25577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b="1" dirty="0"/>
              <a:t>Restricted movement: </a:t>
            </a:r>
            <a:r>
              <a:rPr lang="en-US" sz="2400" dirty="0"/>
              <a:t>kept in a restricted area to limit contact with the community and to extract the maximum work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b="1" dirty="0"/>
              <a:t>Passports and documents are taken</a:t>
            </a:r>
            <a:r>
              <a:rPr lang="en-US" sz="2400" dirty="0"/>
              <a:t>: </a:t>
            </a:r>
            <a:r>
              <a:rPr lang="en-US" sz="2400" dirty="0" smtClean="0"/>
              <a:t>fear </a:t>
            </a:r>
            <a:r>
              <a:rPr lang="en-US" sz="2400" dirty="0"/>
              <a:t>of migration and law enforcement authorities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b="1" dirty="0"/>
              <a:t>Violence and abuse</a:t>
            </a:r>
            <a:r>
              <a:rPr lang="en-US" sz="2400" dirty="0"/>
              <a:t>: physical and psychological abuse, exhausting hours, poor conditions, lack of access to health services, witnessing violence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0CAE2-DFC2-45F7-A574-163CBB2CD29D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14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9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BC1965-2D32-42ED-8EB0-0C3A9AE70426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15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557808"/>
            <a:ext cx="727280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What is trafficking in persons?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47664" y="1988840"/>
            <a:ext cx="6048672" cy="4114800"/>
          </a:xfr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/>
              <a:t>A criminal act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/>
              <a:t>A human rights violation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/>
              <a:t>A form of exploitation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/>
              <a:t>An act of violence</a:t>
            </a:r>
          </a:p>
        </p:txBody>
      </p:sp>
    </p:spTree>
    <p:extLst>
      <p:ext uri="{BB962C8B-B14F-4D97-AF65-F5344CB8AC3E}">
        <p14:creationId xmlns:p14="http://schemas.microsoft.com/office/powerpoint/2010/main" val="1061351412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16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476672"/>
            <a:ext cx="695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Conclusions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2636912"/>
            <a:ext cx="7907867" cy="1612775"/>
          </a:xfr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800" dirty="0" smtClean="0"/>
              <a:t>There is a need to engage the health sector to help identify and treat trafficked persons</a:t>
            </a:r>
          </a:p>
        </p:txBody>
      </p:sp>
    </p:spTree>
    <p:extLst>
      <p:ext uri="{BB962C8B-B14F-4D97-AF65-F5344CB8AC3E}">
        <p14:creationId xmlns:p14="http://schemas.microsoft.com/office/powerpoint/2010/main" val="293168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1009442" y="620688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Check your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331640" y="1816224"/>
            <a:ext cx="5617757" cy="40525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dirty="0" smtClean="0"/>
              <a:t>All victims of trafficking are abducted</a:t>
            </a:r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dirty="0" smtClean="0"/>
              <a:t>Those who migrate legally can be victims of trafficking</a:t>
            </a:r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dirty="0" smtClean="0"/>
              <a:t>All people are trafficked for the purpose of sexual exploitation</a:t>
            </a:r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dirty="0" smtClean="0"/>
              <a:t>This country does not have a human trafficking law</a:t>
            </a:r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dirty="0" smtClean="0"/>
              <a:t>Some victims of trafficking are men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600" dirty="0" smtClean="0"/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en-US" sz="2000" dirty="0" smtClean="0"/>
              <a:t>Trafficking is a problem worldwide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900" dirty="0" smtClean="0"/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 typeface="+mj-lt"/>
              <a:buAutoNum type="arabicPeriod" startAt="7"/>
            </a:pPr>
            <a:r>
              <a:rPr lang="en-US" sz="2000" dirty="0" smtClean="0"/>
              <a:t>This country does not have shelter for victims of trafficking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6BAF42-4DAD-4CA5-8D96-F1B2F233A87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17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48264" y="1775303"/>
            <a:ext cx="18002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latin typeface="Antique Olive" pitchFamily="34" charset="0"/>
              </a:rPr>
              <a:t>False</a:t>
            </a:r>
          </a:p>
          <a:p>
            <a:pPr marL="0" indent="0" eaLnBrk="1" hangingPunct="1"/>
            <a:endParaRPr lang="en-US" sz="2000" dirty="0">
              <a:latin typeface="Antique Olive" pitchFamily="34" charset="0"/>
            </a:endParaRPr>
          </a:p>
          <a:p>
            <a:pPr marL="0" indent="0" eaLnBrk="1" hangingPunct="1"/>
            <a:r>
              <a:rPr lang="en-US" sz="2000" dirty="0" smtClean="0">
                <a:latin typeface="Antique Olive" pitchFamily="34" charset="0"/>
              </a:rPr>
              <a:t>True</a:t>
            </a:r>
          </a:p>
          <a:p>
            <a:pPr marL="0" indent="0" eaLnBrk="1" hangingPunct="1"/>
            <a:endParaRPr lang="en-US" sz="2000" dirty="0">
              <a:latin typeface="Antique Olive" pitchFamily="34" charset="0"/>
            </a:endParaRPr>
          </a:p>
          <a:p>
            <a:pPr marL="0" indent="0" eaLnBrk="1" hangingPunct="1"/>
            <a:r>
              <a:rPr lang="en-US" sz="2000" dirty="0" smtClean="0">
                <a:latin typeface="Antique Olive" pitchFamily="34" charset="0"/>
              </a:rPr>
              <a:t>False</a:t>
            </a:r>
          </a:p>
          <a:p>
            <a:pPr marL="0" indent="0" eaLnBrk="1" hangingPunct="1"/>
            <a:endParaRPr lang="en-US" sz="2000" dirty="0">
              <a:latin typeface="Antique Olive" pitchFamily="34" charset="0"/>
            </a:endParaRPr>
          </a:p>
          <a:p>
            <a:pPr marL="0" indent="0" eaLnBrk="1" hangingPunct="1"/>
            <a:r>
              <a:rPr lang="en-US" sz="2000" dirty="0" smtClean="0">
                <a:latin typeface="Antique Olive" pitchFamily="34" charset="0"/>
              </a:rPr>
              <a:t>True / False</a:t>
            </a:r>
          </a:p>
          <a:p>
            <a:pPr marL="0" indent="0" eaLnBrk="1" hangingPunct="1"/>
            <a:endParaRPr lang="en-US" sz="2000" dirty="0">
              <a:latin typeface="Antique Olive" pitchFamily="34" charset="0"/>
            </a:endParaRPr>
          </a:p>
          <a:p>
            <a:pPr marL="0" indent="0" eaLnBrk="1" hangingPunct="1"/>
            <a:r>
              <a:rPr lang="en-US" sz="2000" dirty="0" smtClean="0">
                <a:latin typeface="Antique Olive" pitchFamily="34" charset="0"/>
              </a:rPr>
              <a:t>True</a:t>
            </a:r>
          </a:p>
          <a:p>
            <a:pPr marL="0" indent="0" eaLnBrk="1" hangingPunct="1"/>
            <a:endParaRPr lang="en-US" sz="2000" dirty="0" smtClean="0">
              <a:latin typeface="Antique Olive" pitchFamily="34" charset="0"/>
            </a:endParaRPr>
          </a:p>
          <a:p>
            <a:pPr marL="0" indent="0" eaLnBrk="1" hangingPunct="1"/>
            <a:r>
              <a:rPr lang="en-US" sz="2000" dirty="0" smtClean="0">
                <a:latin typeface="Antique Olive" pitchFamily="34" charset="0"/>
              </a:rPr>
              <a:t>True</a:t>
            </a:r>
          </a:p>
          <a:p>
            <a:pPr marL="0" indent="0" eaLnBrk="1" hangingPunct="1"/>
            <a:endParaRPr lang="ar-EG" sz="2000" dirty="0">
              <a:latin typeface="Antique Olive" pitchFamily="34" charset="0"/>
              <a:cs typeface="Arial" charset="0"/>
            </a:endParaRPr>
          </a:p>
          <a:p>
            <a:pPr marL="0" indent="0" eaLnBrk="1" hangingPunct="1"/>
            <a:r>
              <a:rPr lang="en-US" sz="2000" dirty="0" smtClean="0">
                <a:latin typeface="Antique Olive" pitchFamily="34" charset="0"/>
              </a:rPr>
              <a:t>True / False</a:t>
            </a:r>
            <a:endParaRPr lang="en-US" sz="2000" dirty="0"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0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763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smtClean="0">
                <a:latin typeface="Antique Olive" pitchFamily="34" charset="0"/>
              </a:rPr>
              <a:t>SESSION END</a:t>
            </a:r>
          </a:p>
          <a:p>
            <a:pPr algn="ctr"/>
            <a:r>
              <a:rPr lang="en-US" dirty="0" smtClean="0">
                <a:latin typeface="Antique Olive" pitchFamily="34" charset="0"/>
              </a:rPr>
              <a:t>What is Trafficking in Persons?</a:t>
            </a:r>
            <a:endParaRPr lang="es-ES" dirty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18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latin typeface="Antique Olive" pitchFamily="34" charset="0"/>
              </a:rPr>
              <a:t>Course Objectives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8244408" cy="4824536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Know how to handle a </a:t>
            </a:r>
            <a:r>
              <a:rPr lang="en-US" sz="2400" i="1" dirty="0"/>
              <a:t>suspected</a:t>
            </a:r>
            <a:r>
              <a:rPr lang="en-US" sz="2400" dirty="0"/>
              <a:t> </a:t>
            </a:r>
            <a:r>
              <a:rPr lang="en-US" sz="2400" dirty="0" smtClean="0"/>
              <a:t>case</a:t>
            </a:r>
            <a:endParaRPr lang="en-US" sz="2400" dirty="0"/>
          </a:p>
          <a:p>
            <a:pPr marL="609600" indent="-609600">
              <a:buClr>
                <a:schemeClr val="tx1"/>
              </a:buClr>
              <a:buFont typeface="+mj-lt"/>
              <a:buAutoNum type="arabicPeriod" startAt="2"/>
            </a:pPr>
            <a:r>
              <a:rPr lang="en-US" sz="2400" dirty="0"/>
              <a:t>Know how to care for a recognized trafficked person </a:t>
            </a:r>
            <a:r>
              <a:rPr lang="en-US" sz="2400" i="1" dirty="0"/>
              <a:t>referred</a:t>
            </a:r>
            <a:r>
              <a:rPr lang="en-US" sz="2400" dirty="0"/>
              <a:t> to </a:t>
            </a:r>
            <a:r>
              <a:rPr lang="en-US" sz="2400" dirty="0" smtClean="0"/>
              <a:t>you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Session Objectives</a:t>
            </a:r>
            <a:endParaRPr lang="en-GB" b="1" dirty="0" smtClean="0">
              <a:solidFill>
                <a:schemeClr val="bg1"/>
              </a:solidFill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Understand </a:t>
            </a:r>
            <a:r>
              <a:rPr lang="en-GB" sz="2000" dirty="0">
                <a:solidFill>
                  <a:schemeClr val="bg1"/>
                </a:solidFill>
              </a:rPr>
              <a:t>human trafficking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Identify major health consequences of trafficking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Recognise key features of trauma-informed care </a:t>
            </a:r>
            <a:endParaRPr lang="en-GB" sz="2000" dirty="0" smtClean="0">
              <a:solidFill>
                <a:schemeClr val="bg1"/>
              </a:solidFill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Recognize techniques for provider and patient safety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Understand the benefits of specialized  care approaches </a:t>
            </a:r>
            <a:endParaRPr lang="en-GB" sz="2000" dirty="0">
              <a:solidFill>
                <a:schemeClr val="bg1"/>
              </a:solidFill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Identify possibilities and limitations of role of </a:t>
            </a:r>
            <a:r>
              <a:rPr lang="en-GB" sz="2000" dirty="0" smtClean="0">
                <a:solidFill>
                  <a:schemeClr val="bg1"/>
                </a:solidFill>
              </a:rPr>
              <a:t>health care </a:t>
            </a:r>
            <a:r>
              <a:rPr lang="en-GB" sz="2000" dirty="0">
                <a:solidFill>
                  <a:schemeClr val="bg1"/>
                </a:solidFill>
              </a:rPr>
              <a:t>providers</a:t>
            </a:r>
          </a:p>
          <a:p>
            <a:pPr marL="0" indent="0">
              <a:buClr>
                <a:schemeClr val="tx1"/>
              </a:buClr>
              <a:buNone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763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smtClean="0">
                <a:latin typeface="Antique Olive" pitchFamily="34" charset="0"/>
              </a:rPr>
              <a:t>CORE MODULE</a:t>
            </a:r>
          </a:p>
          <a:p>
            <a:pPr algn="ctr"/>
            <a:r>
              <a:rPr lang="en-US" dirty="0" smtClean="0">
                <a:latin typeface="Antique Olive" pitchFamily="34" charset="0"/>
              </a:rPr>
              <a:t>What is Trafficking in Persons?</a:t>
            </a:r>
            <a:endParaRPr lang="es-ES" dirty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3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atin typeface="Antique Olive" pitchFamily="34" charset="0"/>
              </a:rPr>
              <a:t> Session Objective</a:t>
            </a:r>
            <a:endParaRPr lang="en-GB" sz="3600" b="1" dirty="0" smtClean="0">
              <a:latin typeface="Antique Olive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8059" y="3031497"/>
            <a:ext cx="6474301" cy="6135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ctr">
              <a:buClr>
                <a:schemeClr val="tx1"/>
              </a:buClr>
              <a:buNone/>
            </a:pPr>
            <a:r>
              <a:rPr lang="en-GB" sz="2800" b="1" dirty="0"/>
              <a:t>Understand human trafficking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GB" sz="28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4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1009444" y="675724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Quiz: True /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338059" y="1807361"/>
            <a:ext cx="6474301" cy="464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All victims of trafficking are abducted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Those who migrate legally can be victims of trafficking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All people are trafficked for the purpose of sexual exploitation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This country does not have a human trafficking law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Some victims of trafficking are men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Trafficking is a problem worldwide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This country does not have shelter for victims of trafficking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7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5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8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 smtClean="0">
                <a:latin typeface="Antique Olive" pitchFamily="34" charset="0"/>
              </a:rPr>
              <a:t>Discussion</a:t>
            </a:r>
            <a:endParaRPr lang="en-GB" sz="4400" b="1" dirty="0" smtClean="0">
              <a:latin typeface="Antique Olive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1338059" y="2852936"/>
            <a:ext cx="6474301" cy="12615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200" dirty="0" smtClean="0"/>
              <a:t>In your opinion, what is human trafficking?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4EFF22-32FC-47E4-A518-1E959DDF3674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6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3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55134" y="485800"/>
            <a:ext cx="743373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How does trafficking work?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1338059" y="2671457"/>
            <a:ext cx="6474301" cy="14776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chemeClr val="tx1"/>
              </a:buClr>
              <a:buNone/>
            </a:pPr>
            <a:endParaRPr lang="en-US" dirty="0" smtClean="0"/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dirty="0" smtClean="0"/>
              <a:t>video</a:t>
            </a: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39D261-1341-40B5-9D72-4150356D206E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7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The Definition of Trafficking </a:t>
            </a:r>
            <a:endParaRPr lang="en-US" b="1" dirty="0" smtClean="0">
              <a:latin typeface="Antique Olive" pitchFamily="34" charset="0"/>
              <a:cs typeface="Arial" charset="0"/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632" y="1896616"/>
            <a:ext cx="7056784" cy="4772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/>
              <a:t>“…recruitment, transportation, transfer, harbouring or receipt of persons,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</a:pPr>
            <a:endParaRPr lang="en-GB" sz="1200" dirty="0" smtClean="0"/>
          </a:p>
          <a:p>
            <a:pPr algn="justLow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/>
              <a:t>by means of the threat or use of force or other forms of coercion, of abduction, of fraud, of deception, of the abuse of power or of a position of vulnerability or of the giving or receiving of payments or benefits to achieve the consent of a person having control over another person for the purpose of exploitation.</a:t>
            </a:r>
          </a:p>
          <a:p>
            <a:pPr marL="0" indent="0" algn="justLow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</a:pPr>
            <a:endParaRPr lang="en-GB" sz="1200" dirty="0"/>
          </a:p>
          <a:p>
            <a:pPr algn="justLow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GB" sz="2000" dirty="0" smtClean="0"/>
              <a:t>Exploitation shall include, at a minimum, the exploitation of the prostitution of others or other forms of sexual exploitation, forced labour or services, slavery or practices similar to slavery, servitude or the removal of organs;” </a:t>
            </a:r>
          </a:p>
          <a:p>
            <a:pPr marL="0" indent="0" algn="ctr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</a:pPr>
            <a:endParaRPr lang="en-GB" sz="1200" i="1" dirty="0" smtClean="0">
              <a:solidFill>
                <a:schemeClr val="bg1"/>
              </a:solidFill>
            </a:endParaRPr>
          </a:p>
          <a:p>
            <a:pPr marL="400050" lvl="1" indent="0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</a:pPr>
            <a:r>
              <a:rPr lang="en-GB" sz="1200" i="1" dirty="0" smtClean="0">
                <a:solidFill>
                  <a:schemeClr val="bg1"/>
                </a:solidFill>
              </a:rPr>
              <a:t>UN Convention against Transnational Organized Crime, </a:t>
            </a:r>
          </a:p>
          <a:p>
            <a:pPr marL="400050" lvl="1" indent="0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None/>
            </a:pPr>
            <a:r>
              <a:rPr lang="en-GB" sz="1200" i="1" dirty="0" smtClean="0">
                <a:solidFill>
                  <a:schemeClr val="bg1"/>
                </a:solidFill>
              </a:rPr>
              <a:t>Protocol to Prevent, Suppress and Punish Trafficking in Persons 2000</a:t>
            </a:r>
          </a:p>
          <a:p>
            <a:pPr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en-GB" sz="14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8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66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60386C-75F2-4B24-A564-26F2B1C5B96F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9</a:t>
            </a:fld>
            <a:endParaRPr lang="en-U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22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222" y="1844824"/>
            <a:ext cx="5277556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ntique Olive" pitchFamily="34" charset="0"/>
              </a:rPr>
              <a:t>The Definition of Trafficking </a:t>
            </a:r>
            <a:endParaRPr lang="en-US" b="1" dirty="0" smtClean="0">
              <a:latin typeface="Antique Olive" pitchFamily="34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6381328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Antique Olive" pitchFamily="34" charset="0"/>
              </a:rPr>
              <a:t>IOM Counter Trafficking Training Modules, 2006 </a:t>
            </a:r>
            <a:endParaRPr lang="es-ES" sz="1200" dirty="0">
              <a:solidFill>
                <a:schemeClr val="bg1"/>
              </a:solidFill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609</TotalTime>
  <Words>647</Words>
  <Application>Microsoft Office PowerPoint</Application>
  <PresentationFormat>On-screen Show (4:3)</PresentationFormat>
  <Paragraphs>136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Summer</vt:lpstr>
      <vt:lpstr>PowerPoint Presentation</vt:lpstr>
      <vt:lpstr>Course Objectives</vt:lpstr>
      <vt:lpstr>PowerPoint Presentation</vt:lpstr>
      <vt:lpstr> Session Objective</vt:lpstr>
      <vt:lpstr>Quiz: True / False</vt:lpstr>
      <vt:lpstr>Discussion</vt:lpstr>
      <vt:lpstr>How does trafficking work?</vt:lpstr>
      <vt:lpstr>The Definition of Trafficking </vt:lpstr>
      <vt:lpstr>The Definition of Trafficking </vt:lpstr>
      <vt:lpstr>The Definition of Trafficking </vt:lpstr>
      <vt:lpstr>Coercion and Abuse</vt:lpstr>
      <vt:lpstr>Types of Human Trafficking</vt:lpstr>
      <vt:lpstr>Trafficked persons can be:</vt:lpstr>
      <vt:lpstr>Why doesn’t the victim leave?</vt:lpstr>
      <vt:lpstr>What is trafficking in persons?</vt:lpstr>
      <vt:lpstr>Conclusions </vt:lpstr>
      <vt:lpstr>Check your answers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Trafficked Persons</dc:title>
  <dc:creator>BORLAND Rosilyne</dc:creator>
  <cp:lastModifiedBy>BORLAND Rosilyne</cp:lastModifiedBy>
  <cp:revision>42</cp:revision>
  <dcterms:created xsi:type="dcterms:W3CDTF">2012-05-17T16:24:19Z</dcterms:created>
  <dcterms:modified xsi:type="dcterms:W3CDTF">2013-01-07T12:24:06Z</dcterms:modified>
</cp:coreProperties>
</file>