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382" r:id="rId3"/>
    <p:sldId id="383" r:id="rId4"/>
    <p:sldId id="384" r:id="rId5"/>
    <p:sldId id="260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48" r:id="rId20"/>
    <p:sldId id="280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73" autoAdjust="0"/>
  </p:normalViewPr>
  <p:slideViewPr>
    <p:cSldViewPr>
      <p:cViewPr varScale="1">
        <p:scale>
          <a:sx n="71" d="100"/>
          <a:sy n="71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5A2C0-97A5-43EE-8F52-F2D72281AF41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6483-B226-435A-A464-9553B67656D1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3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8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100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GB" sz="13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824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1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96483-B226-435A-A464-9553B67656D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12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GB" kern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9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395536" y="4149080"/>
            <a:ext cx="8208912" cy="1296144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8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 de Capacitación</a:t>
            </a:r>
            <a:endParaRPr lang="es-AR" sz="48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059" y="1807361"/>
            <a:ext cx="6474301" cy="4051437"/>
          </a:xfrm>
          <a:prstGeom prst="rect">
            <a:avLst/>
          </a:prstGeom>
        </p:spPr>
        <p:txBody>
          <a:bodyPr/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009442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009442" y="4221088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48" y="1809749"/>
            <a:ext cx="3148571" cy="4051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077071" cy="40513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43608" y="476672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48" y="1812927"/>
            <a:ext cx="3148571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48" y="2389189"/>
            <a:ext cx="3148571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1" y="1812927"/>
            <a:ext cx="314908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Antique Oliv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89"/>
            <a:ext cx="3077072" cy="3471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3212" y="480856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93650" y="548680"/>
            <a:ext cx="7117180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ntique Olive" pitchFamily="34" charset="0"/>
              </a:defRPr>
            </a:lvl1pPr>
            <a:lvl2pPr>
              <a:defRPr>
                <a:latin typeface="Antique Olive" pitchFamily="34" charset="0"/>
              </a:defRPr>
            </a:lvl2pPr>
            <a:lvl3pPr>
              <a:defRPr>
                <a:latin typeface="Antique Olive" pitchFamily="34" charset="0"/>
              </a:defRPr>
            </a:lvl3pPr>
            <a:lvl4pPr>
              <a:defRPr>
                <a:latin typeface="Antique Olive" pitchFamily="34" charset="0"/>
              </a:defRPr>
            </a:lvl4pPr>
            <a:lvl5pPr>
              <a:defRPr>
                <a:latin typeface="Antique Olive" pitchFamily="34" charset="0"/>
              </a:defRPr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>
                <a:latin typeface="Antique Oliv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009442" y="404664"/>
            <a:ext cx="2698462" cy="1224136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cap="all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ntique Olive" pitchFamily="34" charset="0"/>
              </a:defRPr>
            </a:lvl1pPr>
          </a:lstStyle>
          <a:p>
            <a:fld id="{28F0B819-569B-4755-B7BC-A603E9EF5A3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5" y="4879769"/>
            <a:ext cx="1340505" cy="200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bg2">
                <a:tint val="97000"/>
                <a:shade val="80000"/>
                <a:hueMod val="110000"/>
                <a:satMod val="120000"/>
              </a:schemeClr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624"/>
            <a:ext cx="4536504" cy="678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itle 1"/>
          <p:cNvSpPr txBox="1">
            <a:spLocks/>
          </p:cNvSpPr>
          <p:nvPr userDrawn="1"/>
        </p:nvSpPr>
        <p:spPr>
          <a:xfrm>
            <a:off x="572658" y="4149080"/>
            <a:ext cx="8115932" cy="128853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AR" sz="4800" cap="all" noProof="0" dirty="0" smtClean="0">
                <a:solidFill>
                  <a:schemeClr val="tx1"/>
                </a:solidFill>
                <a:latin typeface="Antique Olive" pitchFamily="34" charset="0"/>
                <a:cs typeface="Calibri" pitchFamily="34" charset="0"/>
              </a:rPr>
              <a:t>Curso de Capacitación</a:t>
            </a:r>
            <a:endParaRPr lang="es-AR" sz="4400" cap="all" noProof="0" dirty="0">
              <a:solidFill>
                <a:schemeClr val="tx1"/>
              </a:solidFill>
              <a:latin typeface="Antique Olive" pitchFamily="34" charset="0"/>
              <a:cs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91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648" y="2286000"/>
            <a:ext cx="7740352" cy="3303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Provea cuidados con respeto y equidad que no discriminen</a:t>
            </a:r>
            <a:endParaRPr lang="es-ES" sz="1400" dirty="0" smtClean="0"/>
          </a:p>
          <a:p>
            <a:pPr marL="609600" indent="-609600">
              <a:buFontTx/>
              <a:buNone/>
            </a:pPr>
            <a:r>
              <a:rPr lang="es-ES" sz="2600" dirty="0" smtClean="0"/>
              <a:t>	</a:t>
            </a:r>
            <a:r>
              <a:rPr lang="es-ES" sz="2800" dirty="0" smtClean="0"/>
              <a:t>Los cuidados de salud deben de respetar los derechos y dignidad de aquellos que son vulnerables</a:t>
            </a:r>
            <a:endParaRPr lang="es-ES" sz="2600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092280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4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10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648" y="2362200"/>
            <a:ext cx="7537152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Tenga preparada la información de referencia y los detalles de contacto de personas de apoyo y confianza</a:t>
            </a:r>
          </a:p>
          <a:p>
            <a:pPr marL="609600" indent="-609600">
              <a:buFontTx/>
              <a:buNone/>
            </a:pPr>
            <a:endParaRPr lang="es-ES" sz="1400" b="1" dirty="0" smtClean="0"/>
          </a:p>
          <a:p>
            <a:pPr marL="609600" indent="-609600">
              <a:buFontTx/>
              <a:buNone/>
            </a:pPr>
            <a:r>
              <a:rPr lang="es-ES" sz="2800" dirty="0" smtClean="0"/>
              <a:t>      </a:t>
            </a:r>
            <a:r>
              <a:rPr lang="es-ES" sz="2800" dirty="0"/>
              <a:t>A</a:t>
            </a:r>
            <a:r>
              <a:rPr lang="es-ES" sz="2800" dirty="0" smtClean="0"/>
              <a:t>lbergues, servicios sociales, orientación, defensores legales y autoridades policiales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126336" y="630093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5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11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2492896"/>
            <a:ext cx="7304360" cy="3206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Colabore con otros servicios de apoyo</a:t>
            </a:r>
          </a:p>
          <a:p>
            <a:pPr marL="609600" indent="-609600">
              <a:buFontTx/>
              <a:buNone/>
            </a:pPr>
            <a:endParaRPr lang="es-ES" sz="1600" b="1" dirty="0" smtClean="0"/>
          </a:p>
          <a:p>
            <a:pPr marL="609600" indent="-609600">
              <a:buFontTx/>
              <a:buNone/>
            </a:pPr>
            <a:r>
              <a:rPr lang="es-ES" sz="2800" dirty="0" smtClean="0"/>
              <a:t>	Actividades de prevención y estrategias de apoyo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092280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6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12</a:t>
            </a:fld>
            <a:endParaRPr lang="es-ES" sz="160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8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1988840"/>
            <a:ext cx="7439827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smtClean="0"/>
              <a:t>Asegure la confidencialidad y la privacidad de las personas que han estado en una situación de trata y sus familias</a:t>
            </a:r>
            <a:endParaRPr lang="es-ES" sz="140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Aplique las medidas estipuladas para asegurarse que toda la comunicación sobre las personas que han estado en tal situación sea gestionada con confidencialidad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smtClean="0"/>
              <a:t>Asegúrese que su privacidad va ha ser respetada</a:t>
            </a:r>
            <a:endParaRPr lang="es-ES" sz="240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126336" y="692696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7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13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1916832"/>
            <a:ext cx="760916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smtClean="0"/>
              <a:t>Provea la información de manera que pueda ser entendida por cada persona</a:t>
            </a:r>
            <a:endParaRPr lang="es-ES" sz="1200" b="1" smtClean="0"/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Sea claro cuando comunique los planes de cuidado, propósitos y procedimientos.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Tómese el tiempo necesario para asegurarse que cada individuo entiende lo que se está diciendo.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Dele la oportunidad al paciente de preguntar si tiene alguna duda</a:t>
            </a:r>
            <a:endParaRPr lang="es-ES" sz="240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236296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8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14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2438401"/>
            <a:ext cx="7755467" cy="3763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Obtenga autorización consciente y voluntaria</a:t>
            </a:r>
            <a:endParaRPr lang="es-ES" sz="1600" dirty="0" smtClean="0"/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Transferir información sobre los pacientes, 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Procedimientos de diagnóstico, tratamiento o 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Información necesaria</a:t>
            </a:r>
          </a:p>
          <a:p>
            <a:pPr marL="609600" indent="-609600">
              <a:buFontTx/>
              <a:buNone/>
            </a:pPr>
            <a:endParaRPr lang="es-ES" sz="28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092280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9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15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1868760"/>
            <a:ext cx="8100392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s-ES" sz="2800" b="1" dirty="0" smtClean="0"/>
              <a:t>Respete los derechos, decisiones y dignidad de cada individuo</a:t>
            </a:r>
            <a:endParaRPr lang="es-ES" sz="1200" dirty="0" smtClean="0"/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Hacer las entrevistas en lugares privados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Ofrecer a los pacientes personal femenino o masculino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No juzgar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No re-victimizar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Ser paciente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Hacer solo preguntas relevantes, necesarias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Evitar múltiples entrevistas</a:t>
            </a:r>
          </a:p>
          <a:p>
            <a:pPr marL="990600" lvl="1" indent="-533400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No ofrecer acceso a los medios de comunicación  sin consentimiento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endParaRPr lang="es-ES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020272" y="704890"/>
            <a:ext cx="75533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10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16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1700808"/>
            <a:ext cx="7992888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smtClean="0"/>
              <a:t>Evite llamar a las autoridades a menos que la persona que haya estado en una situación de trata le haya dado consentimiento</a:t>
            </a:r>
            <a:endParaRPr lang="es-ES" sz="1200" b="1" smtClean="0"/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Siempre obtenga  consentimiento explícito de la persona que haya estado en una situación de trata antes de llamar a las autoridades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Estas personas pueden evitar a las autoridades por razones bien fundadas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smtClean="0"/>
              <a:t>Discuta opciones viables y obtenga consentimiento para acciones</a:t>
            </a:r>
            <a:endParaRPr lang="es-ES" sz="240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020272" y="704890"/>
            <a:ext cx="71724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11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17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2276872"/>
            <a:ext cx="7439827" cy="381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Mantenga toda la información en un lugar seguro </a:t>
            </a:r>
            <a:endParaRPr lang="es-ES" sz="1200" b="1" dirty="0" smtClean="0"/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Administre la información confidencial.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La información física debe de estar codificados y mantenida en archivos cerrados con candado.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400" dirty="0" smtClean="0"/>
              <a:t>La información electrónica debe de ser protegida con claves de seguridad</a:t>
            </a:r>
            <a:endParaRPr lang="es-ES" sz="2400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020272" y="704890"/>
            <a:ext cx="75533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12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18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BA49FC-4A18-4F5A-89CC-993EA3B65FD0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19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476672"/>
            <a:ext cx="695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b="1" smtClean="0">
                <a:latin typeface="Antique Olive" pitchFamily="34" charset="0"/>
              </a:rPr>
              <a:t>Conclusiones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2204864"/>
            <a:ext cx="7619835" cy="4176464"/>
          </a:xfrm>
          <a:noFill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" sz="2400" b="1" dirty="0" smtClean="0"/>
              <a:t>Como proveedor de salud es esencial estar preparado: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Sepa cómo gestionar un caso sospechoso,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s-ES" sz="2400" dirty="0" smtClean="0"/>
              <a:t>Sepa qué cuidados proveer a una persona que se ha reconocido previamente como objeto de trata</a:t>
            </a:r>
          </a:p>
          <a:p>
            <a:pPr marL="457200" lvl="1" indent="0" algn="ctr">
              <a:buClr>
                <a:schemeClr val="tx1"/>
              </a:buClr>
              <a:buNone/>
            </a:pPr>
            <a:endParaRPr lang="es-ES" sz="1800" i="1" dirty="0" smtClean="0"/>
          </a:p>
          <a:p>
            <a:pPr marL="457200" lvl="1" indent="0" algn="ctr">
              <a:buClr>
                <a:schemeClr val="tx1"/>
              </a:buClr>
              <a:buNone/>
            </a:pPr>
            <a:r>
              <a:rPr lang="es-ES" sz="2400" i="1" dirty="0" smtClean="0"/>
              <a:t>Todo  contacto con una persona que han estado en una situación de trata es un paso potencial hacia su recuperación</a:t>
            </a:r>
            <a:endParaRPr lang="es-E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09020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32317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 smtClean="0">
                <a:latin typeface="Antique Olive" pitchFamily="34" charset="0"/>
              </a:rPr>
              <a:t>Objetivos del Curso</a:t>
            </a:r>
            <a:endParaRPr lang="es-AR" sz="3600" b="1" dirty="0">
              <a:latin typeface="Antique Oliv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2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2060848"/>
            <a:ext cx="7560840" cy="12961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800" b="1" dirty="0"/>
              <a:t>Saber gestionar un caso </a:t>
            </a:r>
            <a:r>
              <a:rPr lang="es-ES" sz="2800" b="1" i="1" dirty="0"/>
              <a:t>sospechoso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800" b="1" dirty="0"/>
              <a:t>Saber qué atención prestar a una persona </a:t>
            </a:r>
            <a:r>
              <a:rPr lang="es-ES" sz="2800" b="1" i="1" dirty="0"/>
              <a:t>previamente identificada </a:t>
            </a:r>
            <a:r>
              <a:rPr lang="es-ES" sz="2800" b="1" dirty="0"/>
              <a:t>como objeto de trata</a:t>
            </a:r>
          </a:p>
        </p:txBody>
      </p:sp>
    </p:spTree>
    <p:extLst>
      <p:ext uri="{BB962C8B-B14F-4D97-AF65-F5344CB8AC3E}">
        <p14:creationId xmlns:p14="http://schemas.microsoft.com/office/powerpoint/2010/main" val="12385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b="1" dirty="0" smtClean="0">
                <a:latin typeface="Antique Olive" pitchFamily="34" charset="0"/>
              </a:rPr>
              <a:t>FINAL DE SESIÓN</a:t>
            </a:r>
          </a:p>
          <a:p>
            <a:pPr algn="ctr"/>
            <a:r>
              <a:rPr lang="es-ES" dirty="0" smtClean="0">
                <a:latin typeface="Antique Olive" pitchFamily="34" charset="0"/>
              </a:rPr>
              <a:t>Directrices</a:t>
            </a:r>
            <a:endParaRPr lang="es-ES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20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752528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Comprender qué es la trata de personas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Identificar algunas de las principales consecuencias de la trata en la salud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 smtClean="0">
                <a:solidFill>
                  <a:schemeClr val="bg1"/>
                </a:solidFill>
              </a:rPr>
              <a:t>Reconocer algunas características clave de una atención informada en caso de trauma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AR" sz="2600" dirty="0">
                <a:solidFill>
                  <a:schemeClr val="bg1"/>
                </a:solidFill>
              </a:rPr>
              <a:t>Conocer las técnicas de seguridad para el proveedor de atención de salud y el </a:t>
            </a:r>
            <a:r>
              <a:rPr lang="es-AR" sz="2600" dirty="0" smtClean="0">
                <a:solidFill>
                  <a:schemeClr val="bg1"/>
                </a:solidFill>
              </a:rPr>
              <a:t>paciente</a:t>
            </a:r>
          </a:p>
          <a:p>
            <a:pPr marL="0" indent="0">
              <a:buClr>
                <a:schemeClr val="tx1"/>
              </a:buClr>
              <a:buNone/>
            </a:pPr>
            <a:endParaRPr lang="en-GB" sz="16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3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5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 anchor="ctr"/>
          <a:lstStyle/>
          <a:p>
            <a:pPr algn="ctr"/>
            <a:r>
              <a:rPr lang="es-AR" sz="3600" b="1" dirty="0">
                <a:latin typeface="Antique Olive" pitchFamily="34" charset="0"/>
              </a:rPr>
              <a:t>Objetivos del Curso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8100392" cy="4248472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 smtClean="0">
                <a:solidFill>
                  <a:schemeClr val="bg1"/>
                </a:solidFill>
              </a:rPr>
              <a:t>Objetivos </a:t>
            </a:r>
            <a:r>
              <a:rPr lang="es-ES_tradnl" sz="2800" b="1" dirty="0">
                <a:solidFill>
                  <a:schemeClr val="bg1"/>
                </a:solidFill>
              </a:rPr>
              <a:t>de </a:t>
            </a:r>
            <a:r>
              <a:rPr lang="es-ES_tradnl" sz="2800" b="1" dirty="0" smtClean="0">
                <a:solidFill>
                  <a:schemeClr val="bg1"/>
                </a:solidFill>
              </a:rPr>
              <a:t>las sesiones</a:t>
            </a:r>
            <a:endParaRPr lang="en-US" sz="28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 smtClean="0">
                <a:solidFill>
                  <a:schemeClr val="bg1"/>
                </a:solidFill>
              </a:rPr>
              <a:t>Entender la utilidad de incorporar perspectivas de atención especializada para personas objeto de trata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s-ES_tradnl" sz="2600" dirty="0" smtClean="0">
                <a:solidFill>
                  <a:schemeClr val="bg1"/>
                </a:solidFill>
              </a:rPr>
              <a:t>Identificar </a:t>
            </a:r>
            <a:r>
              <a:rPr lang="es-ES_tradnl" sz="2600" dirty="0">
                <a:solidFill>
                  <a:schemeClr val="bg1"/>
                </a:solidFill>
              </a:rPr>
              <a:t>las posibilidades y limitaciones </a:t>
            </a:r>
            <a:r>
              <a:rPr lang="es-ES_tradnl" sz="2600" dirty="0" smtClean="0">
                <a:solidFill>
                  <a:schemeClr val="bg1"/>
                </a:solidFill>
              </a:rPr>
              <a:t>de la función de los </a:t>
            </a:r>
            <a:r>
              <a:rPr lang="es-ES_tradnl" sz="2600" dirty="0">
                <a:solidFill>
                  <a:schemeClr val="bg1"/>
                </a:solidFill>
              </a:rPr>
              <a:t>proveedores de </a:t>
            </a:r>
            <a:r>
              <a:rPr lang="es-ES_tradnl" sz="2600" dirty="0" smtClean="0">
                <a:solidFill>
                  <a:schemeClr val="bg1"/>
                </a:solidFill>
              </a:rPr>
              <a:t>atención de salud  </a:t>
            </a:r>
            <a:endParaRPr lang="en-US" sz="2600" dirty="0">
              <a:solidFill>
                <a:schemeClr val="bg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GB" sz="1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ar-SA" sz="1600" smtClean="0">
                <a:solidFill>
                  <a:schemeClr val="bg1"/>
                </a:solidFill>
                <a:latin typeface="Arial Black" pitchFamily="34" charset="0"/>
              </a:rPr>
              <a:pPr eaLnBrk="1" hangingPunct="1"/>
              <a:t>4</a:t>
            </a:fld>
            <a:endParaRPr lang="en-US" sz="16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7635" y="4365104"/>
            <a:ext cx="7125113" cy="1008112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600" b="1" dirty="0">
                <a:latin typeface="Antique Olive" pitchFamily="34" charset="0"/>
              </a:rPr>
              <a:t>Capacitación principal</a:t>
            </a:r>
          </a:p>
          <a:p>
            <a:pPr algn="ctr"/>
            <a:r>
              <a:rPr lang="es-ES" dirty="0" smtClean="0">
                <a:latin typeface="Antique Olive" pitchFamily="34" charset="0"/>
              </a:rPr>
              <a:t>Directrices</a:t>
            </a:r>
            <a:endParaRPr lang="es-ES" dirty="0">
              <a:latin typeface="Antique Olive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5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1043608" y="476672"/>
            <a:ext cx="7128792" cy="122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s-ES" sz="3200" b="1" dirty="0" smtClean="0">
                <a:latin typeface="Antique Olive" pitchFamily="34" charset="0"/>
              </a:rPr>
              <a:t>Ir más allá de “no causar daño”</a:t>
            </a:r>
            <a:endParaRPr lang="es-ES" sz="3200" dirty="0">
              <a:latin typeface="Antique Olive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6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5616" y="3042821"/>
            <a:ext cx="6807506" cy="96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Antique Olive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buFontTx/>
              <a:buNone/>
            </a:pPr>
            <a:r>
              <a:rPr lang="es-ES" sz="2800" b="1" smtClean="0"/>
              <a:t>Discusión </a:t>
            </a:r>
            <a:endParaRPr lang="es-ES" sz="3000" smtClean="0"/>
          </a:p>
        </p:txBody>
      </p:sp>
    </p:spTree>
    <p:extLst>
      <p:ext uri="{BB962C8B-B14F-4D97-AF65-F5344CB8AC3E}">
        <p14:creationId xmlns:p14="http://schemas.microsoft.com/office/powerpoint/2010/main" val="104583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648" y="2362200"/>
            <a:ext cx="7537152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Adhiérase a las recomendaciones existentes en</a:t>
            </a:r>
          </a:p>
          <a:p>
            <a:pPr marL="609600" indent="-609600">
              <a:buFontTx/>
              <a:buNone/>
            </a:pPr>
            <a:r>
              <a:rPr lang="es-ES" sz="2800" i="1" dirty="0" smtClean="0"/>
              <a:t>Recomendaciones Éticas y Seguras para Entrevistar a las Mujeres Víctimas de la Trata </a:t>
            </a:r>
            <a:r>
              <a:rPr lang="es-ES" sz="2800" dirty="0" smtClean="0"/>
              <a:t>de la OMS</a:t>
            </a:r>
          </a:p>
          <a:p>
            <a:pPr marL="609600" indent="-609600">
              <a:buFontTx/>
              <a:buNone/>
            </a:pPr>
            <a:endParaRPr lang="es-ES" sz="2800" dirty="0" smtClean="0"/>
          </a:p>
          <a:p>
            <a:pPr marL="609600" indent="-609600">
              <a:buFontTx/>
              <a:buNone/>
            </a:pPr>
            <a:r>
              <a:rPr lang="es-ES" sz="2800" dirty="0" smtClean="0"/>
              <a:t>http://www.who.int/gender/documents/WHO_Ethical_Recommendations_Spanish.pdf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236296" y="677593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1</a:t>
            </a:r>
            <a:endParaRPr lang="es-ES"/>
          </a:p>
        </p:txBody>
      </p:sp>
      <p:sp>
        <p:nvSpPr>
          <p:cNvPr id="2" name="Rectangle 1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7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2912" y="2060848"/>
            <a:ext cx="7507560" cy="3687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2800" b="1" smtClean="0"/>
              <a:t>Trate todo contacto con una persona que ha estado en una situación de trata como un paso potencial hacia mejorar su salud   </a:t>
            </a:r>
            <a:endParaRPr lang="es-ES" sz="105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2800" smtClean="0"/>
              <a:t>   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2800" smtClean="0"/>
              <a:t>      Cada encuentro con una persona que ha estado en una situación de trata puede tener un efecto positivo o negativo en su salud y bienestar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" sz="2600" smtClean="0"/>
              <a:t>     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092280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2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8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640" y="2060848"/>
            <a:ext cx="7812360" cy="406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es-ES" sz="2800" b="1" dirty="0" smtClean="0"/>
              <a:t>Tenga como prioridad la seguridad de las personas en situaciones de trata, la propia y del personal</a:t>
            </a:r>
          </a:p>
          <a:p>
            <a:pPr marL="609600" indent="-609600">
              <a:buFontTx/>
              <a:buNone/>
            </a:pPr>
            <a:endParaRPr lang="es-ES" sz="1100" dirty="0" smtClean="0"/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800" dirty="0" smtClean="0"/>
              <a:t>Asesore riesgos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800" dirty="0" smtClean="0"/>
              <a:t>Haga decisiones informadas</a:t>
            </a:r>
          </a:p>
          <a:p>
            <a:pPr marL="990600" lvl="1" indent="-533400">
              <a:buClr>
                <a:schemeClr val="tx1"/>
              </a:buClr>
              <a:buFontTx/>
              <a:buChar char="•"/>
            </a:pPr>
            <a:r>
              <a:rPr lang="es-ES" sz="2800" dirty="0" smtClean="0"/>
              <a:t>Esté consciente de preocupaciones de seguridad y peligros potenciales</a:t>
            </a:r>
          </a:p>
          <a:p>
            <a:pPr marL="609600" indent="-609600">
              <a:buFontTx/>
              <a:buNone/>
            </a:pPr>
            <a:endParaRPr lang="es-ES" sz="2800" dirty="0" smtClean="0"/>
          </a:p>
          <a:p>
            <a:pPr marL="609600" indent="-609600"/>
            <a:endParaRPr lang="es-ES" sz="2400" dirty="0" smtClean="0"/>
          </a:p>
          <a:p>
            <a:pPr marL="609600" indent="-609600">
              <a:buFontTx/>
              <a:buNone/>
            </a:pPr>
            <a:endParaRPr lang="es-ES" sz="24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020272" y="704890"/>
            <a:ext cx="4700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mtClean="0"/>
              <a:t>3</a:t>
            </a:r>
            <a:endParaRPr lang="es-ES"/>
          </a:p>
        </p:txBody>
      </p:sp>
      <p:sp>
        <p:nvSpPr>
          <p:cNvPr id="5" name="Rectangle 4"/>
          <p:cNvSpPr/>
          <p:nvPr/>
        </p:nvSpPr>
        <p:spPr>
          <a:xfrm>
            <a:off x="1043608" y="766445"/>
            <a:ext cx="70567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sz="3600" b="1" dirty="0" smtClean="0">
                <a:latin typeface="Antique Olive" pitchFamily="34" charset="0"/>
              </a:rPr>
              <a:t>Directriz </a:t>
            </a:r>
            <a:endParaRPr lang="es-ES" sz="3600" b="1" dirty="0">
              <a:latin typeface="Antique Olive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27818" y="6492875"/>
            <a:ext cx="6082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619014-9673-4D6F-A1AC-8D9F3011A97C}" type="slidenum">
              <a:rPr lang="es-E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eaLnBrk="1" hangingPunct="1"/>
              <a:t>9</a:t>
            </a:fld>
            <a:endParaRPr lang="es-E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963</TotalTime>
  <Words>651</Words>
  <Application>Microsoft Office PowerPoint</Application>
  <PresentationFormat>On-screen Show (4:3)</PresentationFormat>
  <Paragraphs>122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Summer</vt:lpstr>
      <vt:lpstr>PowerPoint Presentation</vt:lpstr>
      <vt:lpstr>Objetivos del Curso</vt:lpstr>
      <vt:lpstr>Objetivos del Curso</vt:lpstr>
      <vt:lpstr>Objetivos del Curso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 for Trafficked Persons</dc:title>
  <dc:creator>BORLAND Rosilyne</dc:creator>
  <cp:lastModifiedBy>BORLAND Rosilyne</cp:lastModifiedBy>
  <cp:revision>118</cp:revision>
  <dcterms:created xsi:type="dcterms:W3CDTF">2012-05-17T16:24:19Z</dcterms:created>
  <dcterms:modified xsi:type="dcterms:W3CDTF">2013-02-22T13:58:40Z</dcterms:modified>
</cp:coreProperties>
</file>