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8" r:id="rId2"/>
    <p:sldId id="278" r:id="rId3"/>
    <p:sldId id="282" r:id="rId4"/>
    <p:sldId id="284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79" r:id="rId13"/>
    <p:sldId id="283" r:id="rId14"/>
    <p:sldId id="270" r:id="rId15"/>
    <p:sldId id="271" r:id="rId16"/>
    <p:sldId id="281" r:id="rId17"/>
    <p:sldId id="273" r:id="rId18"/>
    <p:sldId id="275" r:id="rId19"/>
    <p:sldId id="276" r:id="rId20"/>
    <p:sldId id="277" r:id="rId21"/>
    <p:sldId id="280" r:id="rId2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003366"/>
    <a:srgbClr val="66669C"/>
    <a:srgbClr val="666699"/>
    <a:srgbClr val="DEDEEE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18" autoAdjust="0"/>
    <p:restoredTop sz="99338" autoAdjust="0"/>
  </p:normalViewPr>
  <p:slideViewPr>
    <p:cSldViewPr>
      <p:cViewPr varScale="1">
        <p:scale>
          <a:sx n="70" d="100"/>
          <a:sy n="70" d="100"/>
        </p:scale>
        <p:origin x="-9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5A2C0-97A5-43EE-8F52-F2D72281AF41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96483-B226-435A-A464-9553B67656D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8737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96483-B226-435A-A464-9553B67656D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8984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96483-B226-435A-A464-9553B67656D1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72194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96483-B226-435A-A464-9553B67656D1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48257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96483-B226-435A-A464-9553B67656D1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7411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96483-B226-435A-A464-9553B67656D1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3176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916" y="8685625"/>
            <a:ext cx="2971479" cy="456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496342C-CE01-4651-9A8E-AC5D6319B2C4}" type="slidenum">
              <a:rPr lang="en-US"/>
              <a:pPr eaLnBrk="1" hangingPunct="1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96483-B226-435A-A464-9553B67656D1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50388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96483-B226-435A-A464-9553B67656D1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28981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96483-B226-435A-A464-9553B67656D1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046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4624"/>
            <a:ext cx="4536504" cy="678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le 1"/>
          <p:cNvSpPr txBox="1">
            <a:spLocks/>
          </p:cNvSpPr>
          <p:nvPr userDrawn="1"/>
        </p:nvSpPr>
        <p:spPr>
          <a:xfrm>
            <a:off x="467544" y="4149080"/>
            <a:ext cx="8208912" cy="1296144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AR" sz="4800" cap="all" noProof="0" dirty="0" smtClean="0">
                <a:solidFill>
                  <a:schemeClr val="tx1"/>
                </a:solidFill>
                <a:latin typeface="Antique Olive" pitchFamily="34" charset="0"/>
                <a:cs typeface="Calibri" pitchFamily="34" charset="0"/>
              </a:rPr>
              <a:t>Curso de capacitación</a:t>
            </a:r>
            <a:endParaRPr lang="es-AR" sz="4800" cap="all" noProof="0" dirty="0">
              <a:solidFill>
                <a:schemeClr val="tx1"/>
              </a:solidFill>
              <a:latin typeface="Antique Olive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ntique Olive" pitchFamily="34" charset="0"/>
              </a:defRPr>
            </a:lvl1pPr>
          </a:lstStyle>
          <a:p>
            <a:fld id="{28F0B819-569B-4755-B7BC-A603E9EF5A37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8059" y="1807361"/>
            <a:ext cx="6474301" cy="4051437"/>
          </a:xfrm>
          <a:prstGeom prst="rect">
            <a:avLst/>
          </a:prstGeom>
        </p:spPr>
        <p:txBody>
          <a:bodyPr/>
          <a:lstStyle>
            <a:lvl1pPr>
              <a:defRPr>
                <a:latin typeface="Antique Olive" pitchFamily="34" charset="0"/>
              </a:defRPr>
            </a:lvl1pPr>
            <a:lvl2pPr>
              <a:defRPr>
                <a:latin typeface="Antique Olive" pitchFamily="34" charset="0"/>
              </a:defRPr>
            </a:lvl2pPr>
            <a:lvl3pPr>
              <a:defRPr>
                <a:latin typeface="Antique Olive" pitchFamily="34" charset="0"/>
              </a:defRPr>
            </a:lvl3pPr>
            <a:lvl4pPr>
              <a:defRPr>
                <a:latin typeface="Antique Olive" pitchFamily="34" charset="0"/>
              </a:defRPr>
            </a:lvl4pPr>
            <a:lvl5pPr>
              <a:defRPr>
                <a:latin typeface="Antique Olive" pitchFamily="34" charset="0"/>
              </a:defRPr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1009442" y="476672"/>
            <a:ext cx="7117180" cy="1224136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s-ES" cap="all" dirty="0">
              <a:solidFill>
                <a:schemeClr val="tx1"/>
              </a:solidFill>
              <a:latin typeface="Antique Olive" pitchFamily="34" charset="0"/>
              <a:cs typeface="Calibri" pitchFamily="34" charset="0"/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ntique Olive" pitchFamily="34" charset="0"/>
              </a:defRPr>
            </a:lvl1pPr>
          </a:lstStyle>
          <a:p>
            <a:fld id="{28F0B819-569B-4755-B7BC-A603E9EF5A37}" type="slidenum">
              <a:rPr lang="es-ES" smtClean="0"/>
              <a:pPr/>
              <a:t>‹#›</a:t>
            </a:fld>
            <a:endParaRPr lang="es-ES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65" y="4879769"/>
            <a:ext cx="1340505" cy="2005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4624"/>
            <a:ext cx="4536504" cy="678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"/>
          <p:cNvSpPr txBox="1">
            <a:spLocks/>
          </p:cNvSpPr>
          <p:nvPr userDrawn="1"/>
        </p:nvSpPr>
        <p:spPr>
          <a:xfrm>
            <a:off x="1009442" y="4221088"/>
            <a:ext cx="7117180" cy="1224136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s-ES" cap="all" dirty="0">
              <a:solidFill>
                <a:schemeClr val="tx1"/>
              </a:solidFill>
              <a:latin typeface="Antique Olive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ntique Olive" pitchFamily="34" charset="0"/>
              </a:defRPr>
            </a:lvl1pPr>
          </a:lstStyle>
          <a:p>
            <a:fld id="{28F0B819-569B-4755-B7BC-A603E9EF5A37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2148" y="1809749"/>
            <a:ext cx="3148571" cy="40513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ntique Olive" pitchFamily="34" charset="0"/>
              </a:defRPr>
            </a:lvl1pPr>
            <a:lvl2pPr>
              <a:defRPr>
                <a:latin typeface="Antique Olive" pitchFamily="34" charset="0"/>
              </a:defRPr>
            </a:lvl2pPr>
            <a:lvl3pPr>
              <a:defRPr>
                <a:latin typeface="Antique Olive" pitchFamily="34" charset="0"/>
              </a:defRPr>
            </a:lvl3pPr>
            <a:lvl4pPr>
              <a:defRPr>
                <a:latin typeface="Antique Olive" pitchFamily="34" charset="0"/>
              </a:defRPr>
            </a:lvl4pPr>
            <a:lvl5pPr>
              <a:defRPr>
                <a:latin typeface="Antique Olive" pitchFamily="34" charset="0"/>
              </a:defRPr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077071" cy="40513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ntique Olive" pitchFamily="34" charset="0"/>
              </a:defRPr>
            </a:lvl1pPr>
            <a:lvl2pPr>
              <a:defRPr>
                <a:latin typeface="Antique Olive" pitchFamily="34" charset="0"/>
              </a:defRPr>
            </a:lvl2pPr>
            <a:lvl3pPr>
              <a:defRPr>
                <a:latin typeface="Antique Olive" pitchFamily="34" charset="0"/>
              </a:defRPr>
            </a:lvl3pPr>
            <a:lvl4pPr>
              <a:defRPr>
                <a:latin typeface="Antique Olive" pitchFamily="34" charset="0"/>
              </a:defRPr>
            </a:lvl4pPr>
            <a:lvl5pPr>
              <a:defRPr>
                <a:latin typeface="Antique Olive" pitchFamily="34" charset="0"/>
              </a:defRPr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1043608" y="476672"/>
            <a:ext cx="7117180" cy="1224136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s-ES" cap="all" dirty="0">
              <a:solidFill>
                <a:schemeClr val="tx1"/>
              </a:solidFill>
              <a:latin typeface="Antique Olive" pitchFamily="34" charset="0"/>
              <a:cs typeface="Calibri" pitchFamily="34" charset="0"/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ntique Olive" pitchFamily="34" charset="0"/>
              </a:defRPr>
            </a:lvl1pPr>
          </a:lstStyle>
          <a:p>
            <a:fld id="{28F0B819-569B-4755-B7BC-A603E9EF5A37}" type="slidenum">
              <a:rPr lang="es-ES" smtClean="0"/>
              <a:pPr/>
              <a:t>‹#›</a:t>
            </a:fld>
            <a:endParaRPr lang="es-E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65" y="4879769"/>
            <a:ext cx="1340505" cy="2005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148" y="1812927"/>
            <a:ext cx="3148571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800" b="0">
                <a:latin typeface="Antique Olive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32148" y="2389189"/>
            <a:ext cx="3148571" cy="347186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ntique Olive" pitchFamily="34" charset="0"/>
              </a:defRPr>
            </a:lvl1pPr>
            <a:lvl2pPr>
              <a:defRPr>
                <a:latin typeface="Antique Olive" pitchFamily="34" charset="0"/>
              </a:defRPr>
            </a:lvl2pPr>
            <a:lvl3pPr>
              <a:defRPr>
                <a:latin typeface="Antique Olive" pitchFamily="34" charset="0"/>
              </a:defRPr>
            </a:lvl3pPr>
            <a:lvl4pPr>
              <a:defRPr>
                <a:latin typeface="Antique Olive" pitchFamily="34" charset="0"/>
              </a:defRPr>
            </a:lvl4pPr>
            <a:lvl5pPr>
              <a:defRPr>
                <a:latin typeface="Antique Olive" pitchFamily="34" charset="0"/>
              </a:defRPr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1" y="1812927"/>
            <a:ext cx="3149080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800" b="0">
                <a:latin typeface="Antique Olive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1" y="2389189"/>
            <a:ext cx="3077072" cy="347186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ntique Olive" pitchFamily="34" charset="0"/>
              </a:defRPr>
            </a:lvl1pPr>
            <a:lvl2pPr>
              <a:defRPr>
                <a:latin typeface="Antique Olive" pitchFamily="34" charset="0"/>
              </a:defRPr>
            </a:lvl2pPr>
            <a:lvl3pPr>
              <a:defRPr>
                <a:latin typeface="Antique Olive" pitchFamily="34" charset="0"/>
              </a:defRPr>
            </a:lvl3pPr>
            <a:lvl4pPr>
              <a:defRPr>
                <a:latin typeface="Antique Olive" pitchFamily="34" charset="0"/>
              </a:defRPr>
            </a:lvl4pPr>
            <a:lvl5pPr>
              <a:defRPr>
                <a:latin typeface="Antique Olive" pitchFamily="34" charset="0"/>
              </a:defRPr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983212" y="480856"/>
            <a:ext cx="7117180" cy="1224136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s-ES" cap="all" dirty="0">
              <a:solidFill>
                <a:schemeClr val="tx1"/>
              </a:solidFill>
              <a:latin typeface="Antique Olive" pitchFamily="34" charset="0"/>
              <a:cs typeface="Calibri" pitchFamily="34" charset="0"/>
            </a:endParaRP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ntique Olive" pitchFamily="34" charset="0"/>
              </a:defRPr>
            </a:lvl1pPr>
          </a:lstStyle>
          <a:p>
            <a:fld id="{28F0B819-569B-4755-B7BC-A603E9EF5A37}" type="slidenum">
              <a:rPr lang="es-ES" smtClean="0"/>
              <a:pPr/>
              <a:t>‹#›</a:t>
            </a:fld>
            <a:endParaRPr lang="es-ES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65" y="4879769"/>
            <a:ext cx="1340505" cy="2005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993650" y="548680"/>
            <a:ext cx="7117180" cy="1224136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s-ES" cap="all" dirty="0">
              <a:solidFill>
                <a:schemeClr val="tx1"/>
              </a:solidFill>
              <a:latin typeface="Antique Olive" pitchFamily="34" charset="0"/>
              <a:cs typeface="Calibri" pitchFamily="34" charset="0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ntique Olive" pitchFamily="34" charset="0"/>
              </a:defRPr>
            </a:lvl1pPr>
          </a:lstStyle>
          <a:p>
            <a:fld id="{28F0B819-569B-4755-B7BC-A603E9EF5A37}" type="slidenum">
              <a:rPr lang="es-ES" smtClean="0"/>
              <a:pPr/>
              <a:t>‹#›</a:t>
            </a:fld>
            <a:endParaRPr lang="es-ES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65" y="4879769"/>
            <a:ext cx="1340505" cy="2005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ntique Olive" pitchFamily="34" charset="0"/>
              </a:defRPr>
            </a:lvl1pPr>
          </a:lstStyle>
          <a:p>
            <a:fld id="{28F0B819-569B-4755-B7BC-A603E9EF5A37}" type="slidenum">
              <a:rPr lang="es-ES" smtClean="0"/>
              <a:pPr/>
              <a:t>‹#›</a:t>
            </a:fld>
            <a:endParaRPr lang="es-ES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65" y="4879769"/>
            <a:ext cx="1340505" cy="2005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ntique Olive" pitchFamily="34" charset="0"/>
              </a:defRPr>
            </a:lvl1pPr>
            <a:lvl2pPr>
              <a:defRPr>
                <a:latin typeface="Antique Olive" pitchFamily="34" charset="0"/>
              </a:defRPr>
            </a:lvl2pPr>
            <a:lvl3pPr>
              <a:defRPr>
                <a:latin typeface="Antique Olive" pitchFamily="34" charset="0"/>
              </a:defRPr>
            </a:lvl3pPr>
            <a:lvl4pPr>
              <a:defRPr>
                <a:latin typeface="Antique Olive" pitchFamily="34" charset="0"/>
              </a:defRPr>
            </a:lvl4pPr>
            <a:lvl5pPr>
              <a:defRPr>
                <a:latin typeface="Antique Olive" pitchFamily="34" charset="0"/>
              </a:defRPr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200">
                <a:latin typeface="Antique Olive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1009442" y="404664"/>
            <a:ext cx="2698462" cy="1224136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s-ES" cap="all" dirty="0">
              <a:solidFill>
                <a:schemeClr val="tx1"/>
              </a:solidFill>
              <a:latin typeface="Antique Olive" pitchFamily="34" charset="0"/>
              <a:cs typeface="Calibri" pitchFamily="34" charset="0"/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ntique Olive" pitchFamily="34" charset="0"/>
              </a:defRPr>
            </a:lvl1pPr>
          </a:lstStyle>
          <a:p>
            <a:fld id="{28F0B819-569B-4755-B7BC-A603E9EF5A37}" type="slidenum">
              <a:rPr lang="es-ES" smtClean="0"/>
              <a:pPr/>
              <a:t>‹#›</a:t>
            </a:fld>
            <a:endParaRPr lang="es-E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65" y="4879769"/>
            <a:ext cx="1340505" cy="2005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000">
              <a:schemeClr val="bg2">
                <a:tint val="97000"/>
                <a:shade val="80000"/>
                <a:hueMod val="110000"/>
                <a:satMod val="120000"/>
              </a:schemeClr>
            </a:gs>
            <a:gs pos="100000">
              <a:schemeClr val="bg2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2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4624"/>
            <a:ext cx="4536504" cy="678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itle 1"/>
          <p:cNvSpPr txBox="1">
            <a:spLocks/>
          </p:cNvSpPr>
          <p:nvPr userDrawn="1"/>
        </p:nvSpPr>
        <p:spPr>
          <a:xfrm>
            <a:off x="520639" y="4149080"/>
            <a:ext cx="8203460" cy="1288535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AR" sz="4800" cap="all" noProof="0" dirty="0" smtClean="0">
                <a:solidFill>
                  <a:schemeClr val="tx1"/>
                </a:solidFill>
                <a:latin typeface="Antique Olive" pitchFamily="34" charset="0"/>
                <a:cs typeface="Calibri" pitchFamily="34" charset="0"/>
              </a:rPr>
              <a:t>Curso de Capacitación</a:t>
            </a:r>
            <a:endParaRPr lang="es-AR" sz="4400" cap="all" noProof="0" dirty="0">
              <a:solidFill>
                <a:schemeClr val="tx1"/>
              </a:solidFill>
              <a:latin typeface="Antique Olive" pitchFamily="34" charset="0"/>
              <a:cs typeface="Calibri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591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09442" y="620688"/>
            <a:ext cx="7125113" cy="924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ES_tradnl" sz="3600" b="1" dirty="0">
                <a:latin typeface="Antique Olive"/>
              </a:rPr>
              <a:t>La </a:t>
            </a:r>
            <a:r>
              <a:rPr lang="es-ES_tradnl" sz="3600" b="1" dirty="0" smtClean="0">
                <a:latin typeface="Antique Olive"/>
              </a:rPr>
              <a:t>Definición </a:t>
            </a:r>
            <a:r>
              <a:rPr lang="es-ES_tradnl" sz="3600" b="1" dirty="0">
                <a:latin typeface="Antique Olive"/>
              </a:rPr>
              <a:t>de la </a:t>
            </a:r>
            <a:r>
              <a:rPr lang="es-ES_tradnl" sz="3600" b="1" dirty="0" smtClean="0">
                <a:latin typeface="Antique Olive"/>
              </a:rPr>
              <a:t>Trata</a:t>
            </a:r>
            <a:endParaRPr lang="en-US" sz="3600" b="1" dirty="0">
              <a:latin typeface="Antique Olive"/>
            </a:endParaRPr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600" y="1772816"/>
            <a:ext cx="8172400" cy="47727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s-ES_tradnl" sz="2000" dirty="0"/>
              <a:t>“…la captación, el transporte, el traslado, la acogida o la recepción de personas,</a:t>
            </a:r>
            <a:endParaRPr lang="en-US" sz="2000" dirty="0"/>
          </a:p>
          <a:p>
            <a:pPr lvl="0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s-ES_tradnl" sz="2000" dirty="0"/>
              <a:t>recurriendo a la amenaza o al uso de la fuerza u otras formas de coacción, al rapto, al fraude, al engaño, al abuso de poder o de una situación de vulnerabilidad, o a la concesión o recepción de pagos o beneficios para obtener el consentimiento de una persona que tenga autoridad sobre otra, con fines de explotación.</a:t>
            </a:r>
            <a:endParaRPr lang="en-US" sz="2000" dirty="0"/>
          </a:p>
          <a:p>
            <a:pPr lvl="0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s-ES_tradnl" sz="2000" dirty="0"/>
              <a:t>Esa explotación incluirá, como mínimo, la explotación de la prostitución ajena u otras formas de explotación sexual, los trabajos o servicios forzados, la esclavitud o las prácticas análogas a la esclavitud, la servidumbre o la extracción de órganos;”</a:t>
            </a:r>
            <a:endParaRPr lang="en-US" sz="2000" dirty="0"/>
          </a:p>
          <a:p>
            <a:pPr marL="400050" lvl="1" indent="0">
              <a:buNone/>
            </a:pPr>
            <a:r>
              <a:rPr lang="es-ES_tradnl" i="1" dirty="0" smtClean="0">
                <a:solidFill>
                  <a:schemeClr val="bg1"/>
                </a:solidFill>
              </a:rPr>
              <a:t>Protocolo </a:t>
            </a:r>
            <a:r>
              <a:rPr lang="es-ES_tradnl" i="1" dirty="0">
                <a:solidFill>
                  <a:schemeClr val="bg1"/>
                </a:solidFill>
              </a:rPr>
              <a:t>para prevenir, reprimir y sancionar la trata de personas, especialmente mujeres y niños, complementario a la Convención de las Naciones Unidas contra la delincuencia organizada transnacional </a:t>
            </a:r>
            <a:r>
              <a:rPr lang="es-ES_tradnl" i="1" dirty="0" smtClean="0">
                <a:solidFill>
                  <a:schemeClr val="bg1"/>
                </a:solidFill>
              </a:rPr>
              <a:t>2000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2664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4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4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44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4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44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44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44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44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44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477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860386C-75F2-4B24-A564-26F2B1C5B96F}" type="slidenum">
              <a:rPr lang="ar-SA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11</a:t>
            </a:fld>
            <a:endParaRPr lang="en-US" sz="1600" smtClean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09442" y="620688"/>
            <a:ext cx="7125113" cy="924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ES_tradnl" sz="3600" b="1" dirty="0">
                <a:latin typeface="Antique Olive"/>
              </a:rPr>
              <a:t>La Definición de la Trata</a:t>
            </a:r>
            <a:endParaRPr lang="en-US" sz="3600" b="1" dirty="0" smtClean="0">
              <a:latin typeface="Antique Olive" pitchFamily="34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11760" y="6464369"/>
            <a:ext cx="5256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dirty="0" smtClean="0">
                <a:solidFill>
                  <a:schemeClr val="bg1"/>
                </a:solidFill>
                <a:latin typeface="Antique Olive" pitchFamily="34" charset="0"/>
              </a:rPr>
              <a:t>OIM, </a:t>
            </a:r>
            <a:r>
              <a:rPr lang="es-ES" sz="1200" i="1" dirty="0" smtClean="0">
                <a:solidFill>
                  <a:schemeClr val="bg1"/>
                </a:solidFill>
                <a:latin typeface="Antique Olive" pitchFamily="34" charset="0"/>
              </a:rPr>
              <a:t>Módulos para Combatir la Trata de Personas</a:t>
            </a:r>
            <a:r>
              <a:rPr lang="es-ES" sz="1200" dirty="0" smtClean="0">
                <a:solidFill>
                  <a:schemeClr val="bg1"/>
                </a:solidFill>
                <a:latin typeface="Antique Olive" pitchFamily="34" charset="0"/>
              </a:rPr>
              <a:t>, 2006 </a:t>
            </a:r>
            <a:endParaRPr lang="es-ES" sz="1200" dirty="0">
              <a:solidFill>
                <a:schemeClr val="bg1"/>
              </a:solidFill>
              <a:latin typeface="Antique Olive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475656" y="1700808"/>
            <a:ext cx="6192688" cy="4705684"/>
            <a:chOff x="1475656" y="1700808"/>
            <a:chExt cx="6192688" cy="4705684"/>
          </a:xfrm>
        </p:grpSpPr>
        <p:pic>
          <p:nvPicPr>
            <p:cNvPr id="7" name="Picture 6" descr="adult-victims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205" b="5437"/>
            <a:stretch>
              <a:fillRect/>
            </a:stretch>
          </p:blipFill>
          <p:spPr bwMode="auto">
            <a:xfrm>
              <a:off x="1475656" y="1700808"/>
              <a:ext cx="6192688" cy="4705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1907704" y="2909555"/>
              <a:ext cx="1296144" cy="400110"/>
            </a:xfrm>
            <a:prstGeom prst="rect">
              <a:avLst/>
            </a:prstGeom>
            <a:solidFill>
              <a:srgbClr val="DEDEEE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s-ES" sz="1000" dirty="0" smtClean="0">
                  <a:solidFill>
                    <a:srgbClr val="336699"/>
                  </a:solidFill>
                  <a:latin typeface="Times New Roman" pitchFamily="18" charset="0"/>
                  <a:cs typeface="Times New Roman" pitchFamily="18" charset="0"/>
                </a:rPr>
                <a:t>Captación</a:t>
              </a:r>
              <a:r>
                <a:rPr lang="es-ES" sz="2000" dirty="0" smtClean="0">
                  <a:solidFill>
                    <a:srgbClr val="33669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s-ES" dirty="0">
                <a:solidFill>
                  <a:srgbClr val="3366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273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8059" y="1807361"/>
            <a:ext cx="7805941" cy="4717983"/>
          </a:xfrm>
        </p:spPr>
        <p:txBody>
          <a:bodyPr/>
          <a:lstStyle/>
          <a:p>
            <a:pPr marL="0" indent="-60960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s-ES_tradnl" sz="2400" b="1" dirty="0" smtClean="0"/>
              <a:t>Actividad / movilización</a:t>
            </a:r>
            <a:r>
              <a:rPr lang="es-ES_tradnl" sz="2400" dirty="0" smtClean="0"/>
              <a:t>: </a:t>
            </a:r>
            <a:r>
              <a:rPr lang="es-ES_tradnl" sz="2400" dirty="0"/>
              <a:t>la captación, el transporte, el traslado, la acogida o la recepción de personas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r>
              <a:rPr lang="es-ES_tradnl" sz="2400" dirty="0"/>
              <a:t>Captación:</a:t>
            </a:r>
            <a:endParaRPr lang="en-US" sz="2400" dirty="0"/>
          </a:p>
          <a:p>
            <a:pPr lvl="0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s-ES_tradnl" sz="2400" dirty="0"/>
              <a:t>P</a:t>
            </a:r>
            <a:r>
              <a:rPr lang="es-ES_tradnl" sz="2400" dirty="0" smtClean="0"/>
              <a:t>or </a:t>
            </a:r>
            <a:r>
              <a:rPr lang="es-ES_tradnl" sz="2400" dirty="0"/>
              <a:t>boca de otros, contactos personales, familia o amigos de confianza</a:t>
            </a:r>
            <a:endParaRPr lang="en-US" sz="2400" dirty="0"/>
          </a:p>
          <a:p>
            <a:pPr lvl="0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s-ES_tradnl" sz="2400" dirty="0"/>
              <a:t>P</a:t>
            </a:r>
            <a:r>
              <a:rPr lang="es-ES_tradnl" sz="2400" dirty="0" smtClean="0"/>
              <a:t>eriódicos </a:t>
            </a:r>
            <a:r>
              <a:rPr lang="es-ES_tradnl" sz="2400" dirty="0"/>
              <a:t>o anuncios en Internet, sitios web de redes sociales</a:t>
            </a:r>
            <a:endParaRPr lang="en-US" sz="2400" dirty="0"/>
          </a:p>
          <a:p>
            <a:pPr lvl="0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s-ES_tradnl" sz="2400" dirty="0"/>
              <a:t>R</a:t>
            </a:r>
            <a:r>
              <a:rPr lang="es-ES_tradnl" sz="2400" dirty="0" smtClean="0"/>
              <a:t>ecurriendo </a:t>
            </a:r>
            <a:r>
              <a:rPr lang="es-ES_tradnl" sz="2400" dirty="0"/>
              <a:t>al fraude, al engaño, al abuso de </a:t>
            </a:r>
            <a:r>
              <a:rPr lang="es-ES_tradnl" sz="2400" dirty="0" smtClean="0"/>
              <a:t>poder</a:t>
            </a:r>
            <a:endParaRPr lang="en-US" sz="24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09442" y="620688"/>
            <a:ext cx="7125113" cy="924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ES_tradnl" sz="3600" b="1" dirty="0">
                <a:latin typeface="Antique Olive"/>
              </a:rPr>
              <a:t>La Definición de la Trata</a:t>
            </a:r>
            <a:endParaRPr lang="en-US" sz="3600" b="1" dirty="0" smtClean="0">
              <a:latin typeface="Antique Olive" pitchFamily="34" charset="0"/>
              <a:cs typeface="Arial" charset="0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ar-SA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12</a:t>
            </a:fld>
            <a:endParaRPr lang="en-US" sz="160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3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844824"/>
            <a:ext cx="7812360" cy="4717983"/>
          </a:xfrm>
        </p:spPr>
        <p:txBody>
          <a:bodyPr/>
          <a:lstStyle/>
          <a:p>
            <a:pPr marL="0" indent="-60960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s-ES_tradnl" sz="2400" b="1" dirty="0" smtClean="0"/>
              <a:t>Actividad / movilización</a:t>
            </a:r>
            <a:r>
              <a:rPr lang="es-ES_tradnl" sz="2400" dirty="0" smtClean="0"/>
              <a:t>: </a:t>
            </a:r>
            <a:r>
              <a:rPr lang="es-ES_tradnl" sz="2400" dirty="0"/>
              <a:t>la captación, el transporte, el traslado, la acogida o la recepción de personas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r>
              <a:rPr lang="es-ES_tradnl" sz="2400" dirty="0" smtClean="0"/>
              <a:t>Transporte</a:t>
            </a:r>
            <a:endParaRPr lang="en-US" sz="2400" dirty="0"/>
          </a:p>
          <a:p>
            <a:pPr lvl="0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s-ES_tradnl" sz="2400" dirty="0"/>
              <a:t>C</a:t>
            </a:r>
            <a:r>
              <a:rPr lang="es-ES_tradnl" sz="2400" dirty="0" smtClean="0"/>
              <a:t>omunidades </a:t>
            </a:r>
            <a:r>
              <a:rPr lang="es-ES_tradnl" sz="2400" dirty="0"/>
              <a:t>de origen, tránsito y destino</a:t>
            </a:r>
            <a:endParaRPr lang="en-US" sz="2400" dirty="0"/>
          </a:p>
          <a:p>
            <a:pPr lvl="0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s-ES_tradnl" sz="2400" dirty="0"/>
              <a:t>C</a:t>
            </a:r>
            <a:r>
              <a:rPr lang="es-ES_tradnl" sz="2400" dirty="0" smtClean="0"/>
              <a:t>ruces </a:t>
            </a:r>
            <a:r>
              <a:rPr lang="es-ES_tradnl" sz="2400" dirty="0"/>
              <a:t>fronterizos legales o ilegales, dentro de un país</a:t>
            </a:r>
            <a:endParaRPr lang="en-US" sz="2400" dirty="0"/>
          </a:p>
          <a:p>
            <a:pPr lvl="0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s-ES_tradnl" sz="2400" dirty="0"/>
              <a:t>T</a:t>
            </a:r>
            <a:r>
              <a:rPr lang="es-ES_tradnl" sz="2400" dirty="0" smtClean="0"/>
              <a:t>ransporte </a:t>
            </a:r>
            <a:r>
              <a:rPr lang="es-ES_tradnl" sz="2400" dirty="0"/>
              <a:t>por tierra, aire o mar</a:t>
            </a:r>
            <a:endParaRPr lang="en-US" sz="2400" dirty="0"/>
          </a:p>
          <a:p>
            <a:pPr lvl="0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s-ES_tradnl" sz="2400" dirty="0"/>
              <a:t>N</a:t>
            </a:r>
            <a:r>
              <a:rPr lang="es-ES_tradnl" sz="2400" dirty="0" smtClean="0"/>
              <a:t>ormalmente </a:t>
            </a:r>
            <a:r>
              <a:rPr lang="es-ES_tradnl" sz="2400" dirty="0"/>
              <a:t>acompañado (documentos retenidos)</a:t>
            </a:r>
            <a:endParaRPr lang="en-US" sz="24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09442" y="620688"/>
            <a:ext cx="7125113" cy="924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ES_tradnl" sz="3600" b="1" dirty="0">
                <a:latin typeface="Antique Olive"/>
              </a:rPr>
              <a:t>La Definición de la Trata</a:t>
            </a:r>
            <a:endParaRPr lang="en-US" sz="3600" b="1" dirty="0" smtClean="0">
              <a:latin typeface="Antique Olive" pitchFamily="34" charset="0"/>
              <a:cs typeface="Arial" charset="0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ar-SA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13</a:t>
            </a:fld>
            <a:endParaRPr lang="en-US" sz="160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76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ES_tradnl" sz="3600" b="1" dirty="0">
                <a:latin typeface="Antique Olive"/>
              </a:rPr>
              <a:t>Coacción y </a:t>
            </a:r>
            <a:r>
              <a:rPr lang="es-ES_tradnl" sz="3600" b="1" dirty="0" smtClean="0">
                <a:latin typeface="Antique Olive"/>
              </a:rPr>
              <a:t>Abuso</a:t>
            </a:r>
            <a:endParaRPr lang="en-US" sz="3600" b="1" dirty="0">
              <a:latin typeface="Antique Olive"/>
            </a:endParaRP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640" y="1916832"/>
            <a:ext cx="7812360" cy="494116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es-ES_tradnl" sz="2400" dirty="0"/>
              <a:t>H</a:t>
            </a:r>
            <a:r>
              <a:rPr lang="es-ES_tradnl" sz="2400" dirty="0" smtClean="0"/>
              <a:t>oras </a:t>
            </a:r>
            <a:r>
              <a:rPr lang="es-ES_tradnl" sz="2400" dirty="0"/>
              <a:t>laborales excesivas</a:t>
            </a:r>
            <a:endParaRPr lang="es-ES" sz="2400" dirty="0"/>
          </a:p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es-ES_tradnl" sz="2400" dirty="0"/>
              <a:t>L</a:t>
            </a:r>
            <a:r>
              <a:rPr lang="es-ES_tradnl" sz="2400" dirty="0" smtClean="0"/>
              <a:t>ibertad </a:t>
            </a:r>
            <a:r>
              <a:rPr lang="es-ES_tradnl" sz="2400" dirty="0"/>
              <a:t>de movimiento totalmente prohibida/ parcialmente prohibida</a:t>
            </a:r>
            <a:endParaRPr lang="es-ES" sz="2400" dirty="0"/>
          </a:p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es-ES_tradnl" sz="2400" dirty="0"/>
              <a:t>A</a:t>
            </a:r>
            <a:r>
              <a:rPr lang="es-ES_tradnl" sz="2400" dirty="0" smtClean="0"/>
              <a:t>buso </a:t>
            </a:r>
            <a:r>
              <a:rPr lang="es-ES_tradnl" sz="2400" dirty="0"/>
              <a:t>psicológico</a:t>
            </a:r>
            <a:r>
              <a:rPr lang="es-ES_tradnl" sz="2400" dirty="0" smtClean="0"/>
              <a:t>/ verbal</a:t>
            </a:r>
            <a:endParaRPr lang="es-ES" sz="2400" dirty="0"/>
          </a:p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es-ES_tradnl" sz="2400" dirty="0"/>
              <a:t>P</a:t>
            </a:r>
            <a:r>
              <a:rPr lang="es-ES_tradnl" sz="2400" dirty="0" smtClean="0"/>
              <a:t>rohibición </a:t>
            </a:r>
            <a:r>
              <a:rPr lang="es-ES_tradnl" sz="2400" dirty="0"/>
              <a:t>de quedarse con ahorros, deuda</a:t>
            </a:r>
            <a:endParaRPr lang="es-ES" sz="2400" dirty="0"/>
          </a:p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es-ES_tradnl" sz="2400" dirty="0"/>
              <a:t>A</a:t>
            </a:r>
            <a:r>
              <a:rPr lang="es-ES_tradnl" sz="2400" dirty="0" smtClean="0"/>
              <a:t>buso </a:t>
            </a:r>
            <a:r>
              <a:rPr lang="es-ES_tradnl" sz="2400" dirty="0"/>
              <a:t>y violación sexual</a:t>
            </a:r>
            <a:endParaRPr lang="es-ES" sz="2400" dirty="0"/>
          </a:p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es-ES_tradnl" sz="2400" dirty="0"/>
              <a:t>A</a:t>
            </a:r>
            <a:r>
              <a:rPr lang="es-ES_tradnl" sz="2400" dirty="0" smtClean="0"/>
              <a:t>buso </a:t>
            </a:r>
            <a:r>
              <a:rPr lang="es-ES_tradnl" sz="2400" dirty="0"/>
              <a:t>de sustancias forzado</a:t>
            </a:r>
            <a:endParaRPr lang="es-ES" sz="2400" dirty="0"/>
          </a:p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es-ES_tradnl" sz="2400" dirty="0"/>
              <a:t>P</a:t>
            </a:r>
            <a:r>
              <a:rPr lang="es-ES_tradnl" sz="2400" dirty="0" smtClean="0"/>
              <a:t>rivación </a:t>
            </a:r>
            <a:r>
              <a:rPr lang="es-ES_tradnl" sz="2400" dirty="0"/>
              <a:t>de cantidades alimenticias/ de agua adecuadas </a:t>
            </a:r>
            <a:endParaRPr lang="es-ES" sz="2400" dirty="0"/>
          </a:p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es-ES_tradnl" sz="2400" dirty="0"/>
              <a:t>A</a:t>
            </a:r>
            <a:r>
              <a:rPr lang="es-ES_tradnl" sz="2400" dirty="0" smtClean="0"/>
              <a:t>usencia </a:t>
            </a:r>
            <a:r>
              <a:rPr lang="es-ES_tradnl" sz="2400" dirty="0"/>
              <a:t>de accesos a cuidados de salud</a:t>
            </a:r>
            <a:endParaRPr lang="es-ES" sz="2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2BA49FC-4A18-4F5A-89CC-993EA3B65FD0}" type="slidenum">
              <a:rPr lang="ar-SA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14</a:t>
            </a:fld>
            <a:endParaRPr lang="en-US" sz="1600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9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7" y="476672"/>
            <a:ext cx="7056785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ES_tradnl" b="1" dirty="0" smtClean="0">
                <a:latin typeface="Antique Olive" pitchFamily="34" charset="0"/>
              </a:rPr>
              <a:t>Tipos de </a:t>
            </a:r>
            <a:r>
              <a:rPr lang="es-ES_tradnl" b="1" dirty="0">
                <a:latin typeface="Antique Olive" pitchFamily="34" charset="0"/>
              </a:rPr>
              <a:t>T</a:t>
            </a:r>
            <a:r>
              <a:rPr lang="es-ES_tradnl" b="1" dirty="0" smtClean="0">
                <a:latin typeface="Antique Olive" pitchFamily="34" charset="0"/>
              </a:rPr>
              <a:t>rata </a:t>
            </a:r>
            <a:r>
              <a:rPr lang="es-ES_tradnl" b="1" dirty="0">
                <a:latin typeface="Antique Olive" pitchFamily="34" charset="0"/>
              </a:rPr>
              <a:t>de </a:t>
            </a:r>
            <a:r>
              <a:rPr lang="es-ES_tradnl" b="1" dirty="0" smtClean="0">
                <a:latin typeface="Antique Olive" pitchFamily="34" charset="0"/>
              </a:rPr>
              <a:t>Personas</a:t>
            </a:r>
            <a:endParaRPr lang="es-ES" b="1" dirty="0">
              <a:latin typeface="Antique Olive" pitchFamily="34" charset="0"/>
            </a:endParaRP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70107" y="2079322"/>
            <a:ext cx="6474301" cy="39419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es-ES_tradnl" sz="2800" dirty="0"/>
              <a:t>P</a:t>
            </a:r>
            <a:r>
              <a:rPr lang="es-ES_tradnl" sz="2800" dirty="0" smtClean="0"/>
              <a:t>ersona </a:t>
            </a:r>
            <a:r>
              <a:rPr lang="es-ES_tradnl" sz="2800" dirty="0"/>
              <a:t>forzada a mendigar</a:t>
            </a:r>
            <a:endParaRPr lang="es-ES" sz="2800" dirty="0"/>
          </a:p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es-ES_tradnl" sz="2800" dirty="0" smtClean="0"/>
              <a:t>Labor Forzoso</a:t>
            </a:r>
            <a:endParaRPr lang="es-ES" sz="2800" dirty="0"/>
          </a:p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es-ES_tradnl" sz="2800" dirty="0"/>
              <a:t>E</a:t>
            </a:r>
            <a:r>
              <a:rPr lang="es-ES_tradnl" sz="2800" dirty="0" smtClean="0"/>
              <a:t>xplotación </a:t>
            </a:r>
            <a:r>
              <a:rPr lang="es-ES_tradnl" sz="2800" dirty="0"/>
              <a:t>sexual</a:t>
            </a:r>
            <a:endParaRPr lang="es-ES" sz="2800" dirty="0"/>
          </a:p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es-ES_tradnl" sz="2800" dirty="0"/>
              <a:t>S</a:t>
            </a:r>
            <a:r>
              <a:rPr lang="es-ES_tradnl" sz="2800" dirty="0" smtClean="0"/>
              <a:t>ervidumbre </a:t>
            </a:r>
            <a:r>
              <a:rPr lang="es-ES_tradnl" sz="2800" dirty="0"/>
              <a:t>doméstica</a:t>
            </a:r>
            <a:endParaRPr lang="es-ES" sz="2800" dirty="0"/>
          </a:p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es-ES_tradnl" sz="2800" dirty="0"/>
              <a:t>M</a:t>
            </a:r>
            <a:r>
              <a:rPr lang="es-ES_tradnl" sz="2800" dirty="0" smtClean="0"/>
              <a:t>atrimonios </a:t>
            </a:r>
            <a:r>
              <a:rPr lang="es-ES_tradnl" sz="2800" dirty="0"/>
              <a:t>con menores de edad y/o forzados</a:t>
            </a:r>
            <a:endParaRPr lang="es-ES" sz="28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ar-SA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15</a:t>
            </a:fld>
            <a:endParaRPr lang="en-US" sz="1600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33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s-ES_tradnl" sz="2800" b="1" dirty="0">
                <a:latin typeface="Antique Olive" pitchFamily="34" charset="0"/>
              </a:rPr>
              <a:t>Las personas </a:t>
            </a:r>
            <a:r>
              <a:rPr lang="es-ES_tradnl" sz="2800" b="1" dirty="0" smtClean="0">
                <a:latin typeface="Antique Olive" pitchFamily="34" charset="0"/>
              </a:rPr>
              <a:t>en </a:t>
            </a:r>
            <a:r>
              <a:rPr lang="es-ES_tradnl" sz="2800" b="1" dirty="0">
                <a:latin typeface="Antique Olive" pitchFamily="34" charset="0"/>
              </a:rPr>
              <a:t>una situación de trata pueden ser:</a:t>
            </a:r>
            <a:endParaRPr lang="es-ES" sz="2800" b="1" dirty="0">
              <a:latin typeface="Antique Olive" pitchFamily="34" charset="0"/>
            </a:endParaRPr>
          </a:p>
        </p:txBody>
      </p:sp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1547664" y="1556792"/>
            <a:ext cx="7560840" cy="505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628900" lvl="6" indent="0">
              <a:spcBef>
                <a:spcPts val="0"/>
              </a:spcBef>
              <a:buFont typeface="Wingdings" pitchFamily="2" charset="2"/>
              <a:buNone/>
            </a:pPr>
            <a:endParaRPr lang="en-US" sz="1050" dirty="0" smtClean="0">
              <a:latin typeface="Antique Olive" pitchFamily="34" charset="0"/>
            </a:endParaRPr>
          </a:p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es-ES_tradnl" sz="2200" dirty="0" smtClean="0"/>
              <a:t>mujeres, hombres</a:t>
            </a:r>
            <a:endParaRPr lang="es-ES" sz="2200" dirty="0" smtClean="0"/>
          </a:p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es-ES_tradnl" sz="2200" dirty="0" smtClean="0"/>
              <a:t>adultos</a:t>
            </a:r>
            <a:r>
              <a:rPr lang="es-ES_tradnl" sz="2200" dirty="0"/>
              <a:t>, niños y/o niñas</a:t>
            </a:r>
            <a:endParaRPr lang="es-ES" sz="2200" dirty="0"/>
          </a:p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es-ES_tradnl" sz="2200" dirty="0"/>
              <a:t>e</a:t>
            </a:r>
            <a:r>
              <a:rPr lang="es-ES_tradnl" sz="2200" dirty="0" smtClean="0"/>
              <a:t>xtranjeros</a:t>
            </a:r>
            <a:r>
              <a:rPr lang="es-ES_tradnl" sz="2200" dirty="0"/>
              <a:t>, nacionales</a:t>
            </a:r>
            <a:endParaRPr lang="es-ES" sz="2200" dirty="0"/>
          </a:p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es-ES_tradnl" sz="2200" dirty="0" smtClean="0"/>
              <a:t>un extraño, familia, amigo</a:t>
            </a:r>
            <a:endParaRPr lang="es-ES" sz="2200" dirty="0" smtClean="0"/>
          </a:p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es-ES_tradnl" sz="2200" dirty="0" smtClean="0"/>
              <a:t>un </a:t>
            </a:r>
            <a:r>
              <a:rPr lang="es-ES_tradnl" sz="2200" dirty="0"/>
              <a:t>migrante con estatus legal migratorio</a:t>
            </a:r>
            <a:endParaRPr lang="es-ES" sz="2200" dirty="0"/>
          </a:p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es-ES_tradnl" sz="2200" dirty="0"/>
              <a:t>u</a:t>
            </a:r>
            <a:r>
              <a:rPr lang="es-ES_tradnl" sz="2200" dirty="0" smtClean="0"/>
              <a:t>n </a:t>
            </a:r>
            <a:r>
              <a:rPr lang="es-ES_tradnl" sz="2200" dirty="0"/>
              <a:t>migrante con estatus ilegal migratorio/ sin documentos</a:t>
            </a:r>
            <a:endParaRPr lang="es-ES" sz="2200" dirty="0"/>
          </a:p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es-ES_tradnl" sz="2200" dirty="0"/>
              <a:t>u</a:t>
            </a:r>
            <a:r>
              <a:rPr lang="es-ES_tradnl" sz="2200" dirty="0" smtClean="0"/>
              <a:t>n </a:t>
            </a:r>
            <a:r>
              <a:rPr lang="es-ES_tradnl" sz="2200" dirty="0"/>
              <a:t>migrante traficado</a:t>
            </a:r>
            <a:endParaRPr lang="es-ES" sz="2200" dirty="0"/>
          </a:p>
          <a:p>
            <a:pPr marL="0" indent="0">
              <a:buNone/>
            </a:pPr>
            <a:r>
              <a:rPr lang="es-ES_tradnl" sz="2000" b="1" dirty="0">
                <a:solidFill>
                  <a:schemeClr val="bg1"/>
                </a:solidFill>
              </a:rPr>
              <a:t>Recuerde: </a:t>
            </a:r>
            <a:r>
              <a:rPr lang="es-ES_tradnl" sz="2000" dirty="0">
                <a:solidFill>
                  <a:schemeClr val="bg1"/>
                </a:solidFill>
              </a:rPr>
              <a:t>la trata no siempre ocurre de la misma manera. El contexto local y situación específica va a determinar quien incurre a tener más riesgo de ser </a:t>
            </a:r>
            <a:r>
              <a:rPr lang="es-ES_tradnl" sz="2000" dirty="0" smtClean="0">
                <a:solidFill>
                  <a:schemeClr val="bg1"/>
                </a:solidFill>
              </a:rPr>
              <a:t>explotado</a:t>
            </a:r>
            <a:r>
              <a:rPr lang="es-ES_tradnl" sz="2200" dirty="0" smtClean="0">
                <a:solidFill>
                  <a:schemeClr val="bg1"/>
                </a:solidFill>
              </a:rPr>
              <a:t>.</a:t>
            </a:r>
            <a:endParaRPr lang="es-ES" sz="22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ar-SA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16</a:t>
            </a:fld>
            <a:endParaRPr lang="en-US" sz="1600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34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1043608" y="548680"/>
            <a:ext cx="7128792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ES_tradnl" b="1" dirty="0">
                <a:latin typeface="Antique Olive" pitchFamily="34" charset="0"/>
              </a:rPr>
              <a:t>¿</a:t>
            </a:r>
            <a:r>
              <a:rPr lang="es-ES_tradnl" b="1" dirty="0" smtClean="0">
                <a:latin typeface="Antique Olive" pitchFamily="34" charset="0"/>
              </a:rPr>
              <a:t>Por qué </a:t>
            </a:r>
            <a:r>
              <a:rPr lang="es-ES_tradnl" b="1" dirty="0">
                <a:latin typeface="Antique Olive" pitchFamily="34" charset="0"/>
              </a:rPr>
              <a:t>la víctima no abandona esta situación?</a:t>
            </a:r>
            <a:endParaRPr lang="es-ES" b="1" dirty="0">
              <a:latin typeface="Antique Olive" pitchFamily="34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1259632" y="1916832"/>
            <a:ext cx="7128791" cy="4941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es-ES_tradnl" sz="2400" b="1" dirty="0"/>
              <a:t>Movimiento restringido</a:t>
            </a:r>
            <a:r>
              <a:rPr lang="es-ES_tradnl" sz="2400" dirty="0"/>
              <a:t>: es mantenida en un área restringida para limitar su contacto con la comunidad y hacerla trabajar al mayor grado </a:t>
            </a:r>
            <a:r>
              <a:rPr lang="es-ES_tradnl" sz="2400" dirty="0" smtClean="0"/>
              <a:t>posible</a:t>
            </a:r>
            <a:endParaRPr lang="es-ES" sz="2400" dirty="0"/>
          </a:p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es-ES_tradnl" sz="2400" b="1" dirty="0"/>
              <a:t>Pasaportes y documentos en manos de otros</a:t>
            </a:r>
            <a:r>
              <a:rPr lang="es-ES_tradnl" sz="2400" dirty="0"/>
              <a:t>: miedo a la migración y a las autoridades </a:t>
            </a:r>
            <a:r>
              <a:rPr lang="es-ES_tradnl" sz="2400" dirty="0" smtClean="0"/>
              <a:t>policiales</a:t>
            </a:r>
            <a:endParaRPr lang="es-ES" sz="2400" dirty="0"/>
          </a:p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es-ES_tradnl" sz="2400" b="1" dirty="0"/>
              <a:t>Violencia y abuso</a:t>
            </a:r>
            <a:r>
              <a:rPr lang="es-ES_tradnl" sz="2400" dirty="0"/>
              <a:t>: abuso físico y psicológico, horas exhaustivas de trabajo, malas condiciones, falta de acceso a servicios de salud y testificar </a:t>
            </a:r>
            <a:r>
              <a:rPr lang="es-ES_tradnl" sz="2400" dirty="0" smtClean="0"/>
              <a:t>violencia</a:t>
            </a:r>
            <a:endParaRPr lang="es-ES" sz="2400" dirty="0"/>
          </a:p>
          <a:p>
            <a:pPr>
              <a:lnSpc>
                <a:spcPct val="90000"/>
              </a:lnSpc>
            </a:pPr>
            <a:endParaRPr lang="en-US" dirty="0"/>
          </a:p>
          <a:p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CA0CAE2-DFC2-45F7-A574-163CBB2CD29D}" type="slidenum">
              <a:rPr lang="ar-SA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17</a:t>
            </a:fld>
            <a:endParaRPr lang="en-US" sz="160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94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BC1965-2D32-42ED-8EB0-0C3A9AE70426}" type="slidenum">
              <a:rPr lang="ar-SA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18</a:t>
            </a:fld>
            <a:endParaRPr lang="en-US" sz="1600" smtClean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600" y="557808"/>
            <a:ext cx="7488832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ES_tradnl" sz="3600" b="1" dirty="0">
                <a:latin typeface="Antique Olive" pitchFamily="34" charset="0"/>
              </a:rPr>
              <a:t>¿Qué es la trata de personas?</a:t>
            </a:r>
            <a:endParaRPr lang="es-ES" sz="3600" b="1" dirty="0">
              <a:latin typeface="Antique Olive" pitchFamily="34" charset="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547664" y="2194520"/>
            <a:ext cx="6984776" cy="4114800"/>
          </a:xfrm>
          <a:noFill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es-ES_tradnl" sz="3200" dirty="0"/>
              <a:t>Un acto criminal</a:t>
            </a:r>
            <a:endParaRPr lang="es-ES" sz="3200" dirty="0"/>
          </a:p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es-ES_tradnl" sz="3200" dirty="0"/>
              <a:t>Una violación de derechos humanos</a:t>
            </a:r>
            <a:endParaRPr lang="es-ES" sz="3200" dirty="0"/>
          </a:p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es-ES_tradnl" sz="3200" dirty="0"/>
              <a:t>Una forma de explotación</a:t>
            </a:r>
            <a:endParaRPr lang="es-ES" sz="3200" dirty="0"/>
          </a:p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es-ES_tradnl" sz="3200" dirty="0"/>
              <a:t>Un acto de violencia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061351412"/>
      </p:ext>
    </p:extLst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2BA49FC-4A18-4F5A-89CC-993EA3B65FD0}" type="slidenum">
              <a:rPr lang="ar-SA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19</a:t>
            </a:fld>
            <a:endParaRPr lang="en-US" sz="1600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476672"/>
            <a:ext cx="695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ES_tradnl" sz="4000" b="1" dirty="0" smtClean="0">
                <a:latin typeface="Antique Olive" pitchFamily="34" charset="0"/>
              </a:rPr>
              <a:t>Conclusiones</a:t>
            </a:r>
            <a:endParaRPr lang="en-US" b="1" dirty="0" smtClean="0">
              <a:latin typeface="Antique Olive" pitchFamily="34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576" y="2636912"/>
            <a:ext cx="7907867" cy="1612775"/>
          </a:xfrm>
          <a:noFill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es-ES_tradnl" sz="3200" dirty="0"/>
              <a:t>Existe la necesidad de involucrar al sector de salud para ayudar a identificar y darle tratamiento a las personas que han estado en una situación de </a:t>
            </a:r>
            <a:r>
              <a:rPr lang="es-ES_tradnl" sz="3200" dirty="0" smtClean="0"/>
              <a:t>trata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29316878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32317"/>
            <a:ext cx="7125113" cy="924475"/>
          </a:xfrm>
        </p:spPr>
        <p:txBody>
          <a:bodyPr anchor="ctr"/>
          <a:lstStyle/>
          <a:p>
            <a:pPr algn="ctr"/>
            <a:r>
              <a:rPr lang="es-AR" sz="3600" b="1" dirty="0" smtClean="0">
                <a:latin typeface="Antique Olive" pitchFamily="34" charset="0"/>
              </a:rPr>
              <a:t>Objetivos del Curso</a:t>
            </a:r>
            <a:endParaRPr lang="es-AR" sz="3600" b="1" dirty="0">
              <a:latin typeface="Antique Olive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ar-SA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2</a:t>
            </a:fld>
            <a:endParaRPr lang="en-US" sz="1600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99592" y="2060848"/>
            <a:ext cx="7560840" cy="338437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Antique Olive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Antique Olive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Antique Olive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Antique Olive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Antique Olive" pitchFamily="34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s-AR" sz="2800" b="1" dirty="0" smtClean="0"/>
              <a:t>Saber gestionar un caso </a:t>
            </a:r>
            <a:r>
              <a:rPr lang="es-AR" sz="2800" b="1" i="1" dirty="0" smtClean="0"/>
              <a:t>sospechoso</a:t>
            </a:r>
            <a:endParaRPr lang="es-AR" sz="2800" b="1" dirty="0" smtClean="0"/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s-AR" sz="2800" b="1" dirty="0" smtClean="0"/>
              <a:t>Saber qué atención prestar a una persona </a:t>
            </a:r>
            <a:r>
              <a:rPr lang="es-AR" sz="2800" b="1" i="1" dirty="0" smtClean="0"/>
              <a:t>previamente identificada </a:t>
            </a:r>
            <a:r>
              <a:rPr lang="es-AR" sz="2800" b="1" dirty="0" smtClean="0"/>
              <a:t>como objeto de trata</a:t>
            </a:r>
          </a:p>
        </p:txBody>
      </p:sp>
    </p:spTree>
    <p:extLst>
      <p:ext uri="{BB962C8B-B14F-4D97-AF65-F5344CB8AC3E}">
        <p14:creationId xmlns:p14="http://schemas.microsoft.com/office/powerpoint/2010/main" val="275856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 bwMode="auto">
          <a:xfrm>
            <a:off x="1009442" y="620688"/>
            <a:ext cx="7125113" cy="924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ES_tradnl" sz="3600" b="1" dirty="0">
                <a:latin typeface="Antique Olive" pitchFamily="34" charset="0"/>
              </a:rPr>
              <a:t>Revise sus respuestas</a:t>
            </a:r>
            <a:endParaRPr lang="es-ES" sz="3600" b="1" dirty="0">
              <a:latin typeface="Antique Oliv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1331640" y="1816224"/>
            <a:ext cx="6336704" cy="49758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s-ES_tradnl" sz="2000" dirty="0"/>
              <a:t>Todas las víctimas de trata </a:t>
            </a:r>
            <a:r>
              <a:rPr lang="es-ES_tradnl" sz="2000" dirty="0" smtClean="0"/>
              <a:t>fueron secuestradas</a:t>
            </a:r>
            <a:endParaRPr lang="es-ES" sz="2000" dirty="0"/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s-ES_tradnl" sz="2000" dirty="0" smtClean="0"/>
              <a:t>Las personas </a:t>
            </a:r>
            <a:r>
              <a:rPr lang="es-ES_tradnl" sz="2000" dirty="0"/>
              <a:t>que migran legalmente pueden ser víctimas de trata</a:t>
            </a:r>
            <a:r>
              <a:rPr lang="es-ES_tradnl" sz="2000" dirty="0" smtClean="0"/>
              <a:t>.</a:t>
            </a:r>
            <a:endParaRPr lang="es-ES" sz="2000" dirty="0"/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s-ES_tradnl" sz="2000" dirty="0" smtClean="0"/>
              <a:t>La finalidad de la trata es explotar sexualmente a las víctimas.</a:t>
            </a:r>
            <a:endParaRPr lang="es-ES" sz="2000" dirty="0"/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s-ES_tradnl" sz="2000" dirty="0" smtClean="0"/>
              <a:t>Este </a:t>
            </a:r>
            <a:r>
              <a:rPr lang="es-ES_tradnl" sz="2000" dirty="0"/>
              <a:t>país no </a:t>
            </a:r>
            <a:r>
              <a:rPr lang="es-ES_tradnl" sz="2000" dirty="0" smtClean="0"/>
              <a:t>cuenta con una legislación sobre </a:t>
            </a:r>
            <a:r>
              <a:rPr lang="es-ES_tradnl" sz="2000" dirty="0"/>
              <a:t>la trata de </a:t>
            </a:r>
            <a:r>
              <a:rPr lang="es-ES_tradnl" sz="2000" dirty="0" smtClean="0"/>
              <a:t>personas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s-ES_tradnl" sz="2000" dirty="0" smtClean="0"/>
              <a:t>Ciertas víctimas </a:t>
            </a:r>
            <a:r>
              <a:rPr lang="es-ES_tradnl" sz="2000" dirty="0"/>
              <a:t>de </a:t>
            </a:r>
            <a:r>
              <a:rPr lang="es-ES_tradnl" sz="2000" dirty="0" smtClean="0"/>
              <a:t>la trata </a:t>
            </a:r>
            <a:r>
              <a:rPr lang="es-ES_tradnl" sz="2000" dirty="0"/>
              <a:t>son </a:t>
            </a:r>
            <a:r>
              <a:rPr lang="es-ES_tradnl" sz="2000" dirty="0" smtClean="0"/>
              <a:t>hombres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s-ES_tradnl" sz="2000" dirty="0" smtClean="0"/>
              <a:t>La </a:t>
            </a:r>
            <a:r>
              <a:rPr lang="es-ES_tradnl" sz="2000" dirty="0"/>
              <a:t>trata de personas es un problema a </a:t>
            </a:r>
            <a:r>
              <a:rPr lang="es-ES_tradnl" sz="2000" dirty="0" smtClean="0"/>
              <a:t>escala mundial</a:t>
            </a:r>
            <a:endParaRPr lang="es-ES" sz="2000" dirty="0"/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s-ES_tradnl" sz="2000" dirty="0" smtClean="0"/>
              <a:t>Este </a:t>
            </a:r>
            <a:r>
              <a:rPr lang="es-ES_tradnl" sz="2000" dirty="0"/>
              <a:t>país no </a:t>
            </a:r>
            <a:r>
              <a:rPr lang="es-ES_tradnl" sz="2000" dirty="0" smtClean="0"/>
              <a:t>cuenta con albergues </a:t>
            </a:r>
            <a:r>
              <a:rPr lang="es-ES_tradnl" sz="2000" dirty="0"/>
              <a:t>para las víctimas de </a:t>
            </a:r>
            <a:r>
              <a:rPr lang="es-ES_tradnl" sz="2000" dirty="0" smtClean="0"/>
              <a:t>la trata</a:t>
            </a:r>
            <a:endParaRPr lang="es-ES" sz="2000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56BAF42-4DAD-4CA5-8D96-F1B2F233A870}" type="slidenum">
              <a:rPr lang="ar-SA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20</a:t>
            </a:fld>
            <a:endParaRPr lang="en-US" sz="1600" smtClean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668344" y="1857013"/>
            <a:ext cx="1475656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742950" indent="-742950"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/>
            <a:r>
              <a:rPr lang="es-ES" sz="1800" dirty="0" smtClean="0">
                <a:solidFill>
                  <a:schemeClr val="bg1"/>
                </a:solidFill>
                <a:latin typeface="Antique Olive" pitchFamily="34" charset="0"/>
              </a:rPr>
              <a:t>Falso</a:t>
            </a:r>
          </a:p>
          <a:p>
            <a:pPr marL="0" indent="0" eaLnBrk="1" hangingPunct="1"/>
            <a:endParaRPr lang="es-ES" sz="1800" dirty="0" smtClean="0">
              <a:solidFill>
                <a:schemeClr val="bg1"/>
              </a:solidFill>
              <a:latin typeface="Antique Olive" pitchFamily="34" charset="0"/>
            </a:endParaRPr>
          </a:p>
          <a:p>
            <a:pPr marL="0" indent="0" eaLnBrk="1" hangingPunct="1"/>
            <a:r>
              <a:rPr lang="es-ES" sz="1800" dirty="0" smtClean="0">
                <a:solidFill>
                  <a:schemeClr val="bg1"/>
                </a:solidFill>
                <a:latin typeface="Antique Olive" pitchFamily="34" charset="0"/>
              </a:rPr>
              <a:t>Verdadero</a:t>
            </a:r>
          </a:p>
          <a:p>
            <a:pPr marL="0" indent="0" eaLnBrk="1" hangingPunct="1"/>
            <a:endParaRPr lang="en-US" sz="1800" dirty="0" smtClean="0">
              <a:solidFill>
                <a:schemeClr val="bg1"/>
              </a:solidFill>
              <a:latin typeface="Antique Olive" pitchFamily="34" charset="0"/>
            </a:endParaRPr>
          </a:p>
          <a:p>
            <a:pPr marL="0" indent="0" eaLnBrk="1" hangingPunct="1"/>
            <a:endParaRPr lang="es-ES" sz="1800" dirty="0" smtClean="0">
              <a:solidFill>
                <a:schemeClr val="bg1"/>
              </a:solidFill>
              <a:latin typeface="Antique Olive" pitchFamily="34" charset="0"/>
            </a:endParaRPr>
          </a:p>
          <a:p>
            <a:pPr marL="0" indent="0" eaLnBrk="1" hangingPunct="1"/>
            <a:r>
              <a:rPr lang="es-ES" sz="1800" dirty="0" smtClean="0">
                <a:solidFill>
                  <a:schemeClr val="bg1"/>
                </a:solidFill>
                <a:latin typeface="Antique Olive" pitchFamily="34" charset="0"/>
              </a:rPr>
              <a:t>Falso</a:t>
            </a:r>
          </a:p>
          <a:p>
            <a:pPr marL="0" indent="0" eaLnBrk="1" hangingPunct="1"/>
            <a:endParaRPr lang="es-ES" sz="1800" dirty="0" smtClean="0">
              <a:solidFill>
                <a:schemeClr val="bg1"/>
              </a:solidFill>
              <a:latin typeface="Antique Olive" pitchFamily="34" charset="0"/>
            </a:endParaRPr>
          </a:p>
          <a:p>
            <a:pPr marL="0" indent="0" eaLnBrk="1" hangingPunct="1"/>
            <a:endParaRPr lang="es-ES" sz="1800" dirty="0" smtClean="0">
              <a:solidFill>
                <a:schemeClr val="bg1"/>
              </a:solidFill>
              <a:latin typeface="Antique Olive" pitchFamily="34" charset="0"/>
            </a:endParaRPr>
          </a:p>
          <a:p>
            <a:pPr marL="0" indent="0" eaLnBrk="1" hangingPunct="1"/>
            <a:r>
              <a:rPr lang="es-ES" sz="1800" dirty="0" smtClean="0">
                <a:solidFill>
                  <a:schemeClr val="bg1"/>
                </a:solidFill>
                <a:latin typeface="Antique Olive" pitchFamily="34" charset="0"/>
              </a:rPr>
              <a:t>Verdadero / Falso</a:t>
            </a:r>
          </a:p>
          <a:p>
            <a:pPr marL="0" indent="0" eaLnBrk="1" hangingPunct="1"/>
            <a:endParaRPr lang="es-ES" sz="1800" dirty="0" smtClean="0">
              <a:solidFill>
                <a:schemeClr val="bg1"/>
              </a:solidFill>
              <a:latin typeface="Antique Olive" pitchFamily="34" charset="0"/>
            </a:endParaRPr>
          </a:p>
          <a:p>
            <a:pPr marL="0" indent="0" eaLnBrk="1" hangingPunct="1"/>
            <a:r>
              <a:rPr lang="es-ES" sz="1800" dirty="0" smtClean="0">
                <a:solidFill>
                  <a:schemeClr val="bg1"/>
                </a:solidFill>
                <a:latin typeface="Antique Olive" pitchFamily="34" charset="0"/>
              </a:rPr>
              <a:t>Verdadero</a:t>
            </a:r>
          </a:p>
          <a:p>
            <a:pPr marL="0" indent="0" eaLnBrk="1" hangingPunct="1"/>
            <a:endParaRPr lang="es-ES" sz="1800" dirty="0" smtClean="0">
              <a:solidFill>
                <a:schemeClr val="bg1"/>
              </a:solidFill>
              <a:latin typeface="Antique Olive" pitchFamily="34" charset="0"/>
            </a:endParaRPr>
          </a:p>
          <a:p>
            <a:pPr marL="0" indent="0" eaLnBrk="1" hangingPunct="1"/>
            <a:r>
              <a:rPr lang="es-ES" sz="1800" dirty="0" smtClean="0">
                <a:solidFill>
                  <a:schemeClr val="bg1"/>
                </a:solidFill>
                <a:latin typeface="Antique Olive" pitchFamily="34" charset="0"/>
              </a:rPr>
              <a:t>Verdadero</a:t>
            </a:r>
          </a:p>
          <a:p>
            <a:pPr marL="0" indent="0" eaLnBrk="1" hangingPunct="1"/>
            <a:endParaRPr lang="es-ES" sz="1800" dirty="0" smtClean="0">
              <a:solidFill>
                <a:schemeClr val="bg1"/>
              </a:solidFill>
              <a:latin typeface="Antique Olive" pitchFamily="34" charset="0"/>
              <a:cs typeface="Arial" charset="0"/>
            </a:endParaRPr>
          </a:p>
          <a:p>
            <a:pPr marL="0" indent="0" eaLnBrk="1" hangingPunct="1"/>
            <a:r>
              <a:rPr lang="es-ES" sz="1800" dirty="0" smtClean="0">
                <a:solidFill>
                  <a:schemeClr val="bg1"/>
                </a:solidFill>
                <a:latin typeface="Antique Olive" pitchFamily="34" charset="0"/>
              </a:rPr>
              <a:t>Verdadero / Falso</a:t>
            </a:r>
            <a:endParaRPr lang="es-ES" sz="1800" dirty="0">
              <a:solidFill>
                <a:schemeClr val="bg1"/>
              </a:solidFill>
              <a:latin typeface="Antique Oliv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106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27635" y="4365104"/>
            <a:ext cx="7125113" cy="1008112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_tradnl" sz="3600" b="1" dirty="0">
                <a:latin typeface="Antique Olive" pitchFamily="34" charset="0"/>
              </a:rPr>
              <a:t>FINAL DE LA SESIÓN</a:t>
            </a:r>
            <a:endParaRPr lang="es-ES" sz="3600" b="1" dirty="0">
              <a:latin typeface="Antique Olive" pitchFamily="34" charset="0"/>
            </a:endParaRPr>
          </a:p>
          <a:p>
            <a:pPr algn="ctr"/>
            <a:r>
              <a:rPr lang="es-ES_tradnl" b="1" dirty="0">
                <a:latin typeface="Antique Olive" pitchFamily="34" charset="0"/>
              </a:rPr>
              <a:t>¿Qué es la trata de personas?</a:t>
            </a:r>
            <a:endParaRPr lang="es-ES" b="1" dirty="0">
              <a:latin typeface="Antique Olive" pitchFamily="34" charset="0"/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ar-SA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21</a:t>
            </a:fld>
            <a:endParaRPr lang="en-US" sz="160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83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20688"/>
            <a:ext cx="7125113" cy="924475"/>
          </a:xfrm>
        </p:spPr>
        <p:txBody>
          <a:bodyPr anchor="ctr"/>
          <a:lstStyle/>
          <a:p>
            <a:pPr algn="ctr"/>
            <a:r>
              <a:rPr lang="es-AR" sz="3600" b="1" dirty="0">
                <a:latin typeface="Antique Olive" pitchFamily="34" charset="0"/>
              </a:rPr>
              <a:t>Objetivos del Curso</a:t>
            </a:r>
            <a:endParaRPr lang="en-US" sz="36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43608" y="1772816"/>
            <a:ext cx="8100392" cy="4752528"/>
          </a:xfrm>
        </p:spPr>
        <p:txBody>
          <a:bodyPr/>
          <a:lstStyle/>
          <a:p>
            <a:pPr marL="0" indent="0">
              <a:buNone/>
            </a:pPr>
            <a:r>
              <a:rPr lang="es-ES_tradnl" sz="2800" b="1" dirty="0" smtClean="0">
                <a:solidFill>
                  <a:schemeClr val="bg1"/>
                </a:solidFill>
              </a:rPr>
              <a:t>Objetivos </a:t>
            </a:r>
            <a:r>
              <a:rPr lang="es-ES_tradnl" sz="2800" b="1" dirty="0">
                <a:solidFill>
                  <a:schemeClr val="bg1"/>
                </a:solidFill>
              </a:rPr>
              <a:t>de </a:t>
            </a:r>
            <a:r>
              <a:rPr lang="es-ES_tradnl" sz="2800" b="1" dirty="0" smtClean="0">
                <a:solidFill>
                  <a:schemeClr val="bg1"/>
                </a:solidFill>
              </a:rPr>
              <a:t>las sesiones</a:t>
            </a:r>
            <a:endParaRPr lang="en-US" sz="2800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s-AR" sz="2600" dirty="0" smtClean="0">
                <a:solidFill>
                  <a:schemeClr val="bg1"/>
                </a:solidFill>
              </a:rPr>
              <a:t>Comprender qué es la trata de personas</a:t>
            </a:r>
          </a:p>
          <a:p>
            <a:pPr lvl="1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s-AR" sz="2600" dirty="0" smtClean="0">
                <a:solidFill>
                  <a:schemeClr val="bg1"/>
                </a:solidFill>
              </a:rPr>
              <a:t>Identificar algunas de las principales consecuencias de la trata en la salud</a:t>
            </a:r>
          </a:p>
          <a:p>
            <a:pPr lvl="1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s-AR" sz="2600" dirty="0" smtClean="0">
                <a:solidFill>
                  <a:schemeClr val="bg1"/>
                </a:solidFill>
              </a:rPr>
              <a:t>Reconocer algunas características clave de una atención informada en caso de trauma</a:t>
            </a:r>
          </a:p>
          <a:p>
            <a:pPr lvl="1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s-AR" sz="2600" dirty="0">
                <a:solidFill>
                  <a:schemeClr val="bg1"/>
                </a:solidFill>
              </a:rPr>
              <a:t>Conocer las técnicas de seguridad para el proveedor de atención de salud y el </a:t>
            </a:r>
            <a:r>
              <a:rPr lang="es-AR" sz="2600" dirty="0" smtClean="0">
                <a:solidFill>
                  <a:schemeClr val="bg1"/>
                </a:solidFill>
              </a:rPr>
              <a:t>paciente</a:t>
            </a:r>
          </a:p>
          <a:p>
            <a:pPr marL="0" indent="0">
              <a:buClr>
                <a:schemeClr val="tx1"/>
              </a:buClr>
              <a:buNone/>
            </a:pPr>
            <a:endParaRPr lang="en-GB" sz="16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ar-SA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3</a:t>
            </a:fld>
            <a:endParaRPr lang="en-US" sz="1600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61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20688"/>
            <a:ext cx="7125113" cy="924475"/>
          </a:xfrm>
        </p:spPr>
        <p:txBody>
          <a:bodyPr anchor="ctr"/>
          <a:lstStyle/>
          <a:p>
            <a:pPr algn="ctr"/>
            <a:r>
              <a:rPr lang="es-AR" sz="3600" b="1" dirty="0">
                <a:latin typeface="Antique Olive" pitchFamily="34" charset="0"/>
              </a:rPr>
              <a:t>Objetivos del Curso</a:t>
            </a:r>
            <a:endParaRPr lang="en-US" sz="36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43608" y="1772816"/>
            <a:ext cx="8100392" cy="4248472"/>
          </a:xfrm>
        </p:spPr>
        <p:txBody>
          <a:bodyPr/>
          <a:lstStyle/>
          <a:p>
            <a:pPr marL="0" indent="0">
              <a:buNone/>
            </a:pPr>
            <a:r>
              <a:rPr lang="es-ES_tradnl" sz="2800" b="1" dirty="0" smtClean="0">
                <a:solidFill>
                  <a:schemeClr val="bg1"/>
                </a:solidFill>
              </a:rPr>
              <a:t>Objetivos </a:t>
            </a:r>
            <a:r>
              <a:rPr lang="es-ES_tradnl" sz="2800" b="1" dirty="0">
                <a:solidFill>
                  <a:schemeClr val="bg1"/>
                </a:solidFill>
              </a:rPr>
              <a:t>de </a:t>
            </a:r>
            <a:r>
              <a:rPr lang="es-ES_tradnl" sz="2800" b="1" dirty="0" smtClean="0">
                <a:solidFill>
                  <a:schemeClr val="bg1"/>
                </a:solidFill>
              </a:rPr>
              <a:t>las sesiones</a:t>
            </a:r>
            <a:endParaRPr lang="en-US" sz="2800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s-ES_tradnl" sz="2600" dirty="0" smtClean="0">
                <a:solidFill>
                  <a:schemeClr val="bg1"/>
                </a:solidFill>
              </a:rPr>
              <a:t>Entender la utilidad de incorporar perspectivas de atención especializada para personas objeto de trata</a:t>
            </a:r>
            <a:endParaRPr lang="en-US" sz="2600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s-ES_tradnl" sz="2600" dirty="0">
                <a:solidFill>
                  <a:schemeClr val="bg1"/>
                </a:solidFill>
              </a:rPr>
              <a:t>Identificar las posibilidades y limitaciones de la función de los proveedores de atención de salud  </a:t>
            </a:r>
            <a:endParaRPr lang="en-US" sz="2600" dirty="0">
              <a:solidFill>
                <a:schemeClr val="bg1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endParaRPr lang="en-GB" sz="14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ar-SA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4</a:t>
            </a:fld>
            <a:endParaRPr lang="en-US" sz="1600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85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27635" y="4365104"/>
            <a:ext cx="7125113" cy="1008112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" sz="3600" b="1" dirty="0" smtClean="0">
                <a:latin typeface="Antique Olive"/>
              </a:rPr>
              <a:t>Capacitación principal</a:t>
            </a:r>
          </a:p>
          <a:p>
            <a:pPr algn="ctr"/>
            <a:r>
              <a:rPr lang="es-ES_tradnl" dirty="0" smtClean="0">
                <a:latin typeface="Antique Olive"/>
              </a:rPr>
              <a:t>¿</a:t>
            </a:r>
            <a:r>
              <a:rPr lang="es-ES_tradnl" dirty="0">
                <a:latin typeface="Antique Olive"/>
              </a:rPr>
              <a:t>Qué es la t</a:t>
            </a:r>
            <a:r>
              <a:rPr lang="es-ES_tradnl" dirty="0" smtClean="0">
                <a:latin typeface="Antique Olive"/>
              </a:rPr>
              <a:t>rata </a:t>
            </a:r>
            <a:r>
              <a:rPr lang="es-ES_tradnl" dirty="0">
                <a:latin typeface="Antique Olive"/>
              </a:rPr>
              <a:t>de p</a:t>
            </a:r>
            <a:r>
              <a:rPr lang="es-ES_tradnl" dirty="0" smtClean="0">
                <a:latin typeface="Antique Olive"/>
              </a:rPr>
              <a:t>ersonas</a:t>
            </a:r>
            <a:r>
              <a:rPr lang="es-ES_tradnl" dirty="0">
                <a:latin typeface="Antique Olive"/>
              </a:rPr>
              <a:t>?</a:t>
            </a:r>
            <a:endParaRPr lang="en-US" dirty="0">
              <a:latin typeface="Antique Olive"/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ar-SA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5</a:t>
            </a:fld>
            <a:endParaRPr lang="en-US" sz="1600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07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AR" sz="3600" b="1" dirty="0" smtClean="0">
                <a:latin typeface="Antique Olive" pitchFamily="34" charset="0"/>
              </a:rPr>
              <a:t>Objetivo de la Sesión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8059" y="3031497"/>
            <a:ext cx="6474301" cy="61352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1" indent="0" algn="ctr">
              <a:buClr>
                <a:schemeClr val="tx1"/>
              </a:buClr>
              <a:buNone/>
            </a:pPr>
            <a:r>
              <a:rPr lang="es-ES" sz="2800" b="1" dirty="0"/>
              <a:t>Comprender qué es la trata de personas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endParaRPr lang="en-GB" sz="280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2BA49FC-4A18-4F5A-89CC-993EA3B65FD0}" type="slidenum">
              <a:rPr lang="ar-SA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6</a:t>
            </a:fld>
            <a:endParaRPr lang="en-US" sz="1600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84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1009444" y="675724"/>
            <a:ext cx="7125113" cy="924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AR" b="1" dirty="0" err="1" smtClean="0">
                <a:latin typeface="Antique Olive" pitchFamily="34" charset="0"/>
              </a:rPr>
              <a:t>Quiz</a:t>
            </a:r>
            <a:r>
              <a:rPr lang="es-AR" b="1" dirty="0" smtClean="0">
                <a:latin typeface="Antique Olive" pitchFamily="34" charset="0"/>
              </a:rPr>
              <a:t>: Verdadero / Falso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1338059" y="1807361"/>
            <a:ext cx="7805941" cy="4645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lnSpc>
                <a:spcPct val="8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s-ES_tradnl" sz="2400" dirty="0"/>
              <a:t>Todas las víctimas de trata </a:t>
            </a:r>
            <a:r>
              <a:rPr lang="es-ES_tradnl" sz="2400" dirty="0" smtClean="0"/>
              <a:t>fueron secuestradas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s-ES_tradnl" sz="2400" dirty="0" smtClean="0"/>
              <a:t>Las personas </a:t>
            </a:r>
            <a:r>
              <a:rPr lang="es-ES_tradnl" sz="2400" dirty="0"/>
              <a:t>que </a:t>
            </a:r>
            <a:r>
              <a:rPr lang="es-ES_tradnl" sz="2400" dirty="0" smtClean="0"/>
              <a:t>migran </a:t>
            </a:r>
            <a:r>
              <a:rPr lang="es-ES_tradnl" sz="2400" dirty="0"/>
              <a:t>legalmente pueden ser víctimas de </a:t>
            </a:r>
            <a:r>
              <a:rPr lang="es-ES_tradnl" sz="2400" dirty="0" smtClean="0"/>
              <a:t>trata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s-ES_tradnl" sz="2400" dirty="0" smtClean="0"/>
              <a:t>La finalidad de la trata es explotar sexualmente a las víctimas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s-ES_tradnl" sz="2400" dirty="0"/>
              <a:t>Este país no </a:t>
            </a:r>
            <a:r>
              <a:rPr lang="es-ES_tradnl" sz="2400" dirty="0" smtClean="0"/>
              <a:t>cuenta con una legislación sobre </a:t>
            </a:r>
            <a:r>
              <a:rPr lang="es-ES_tradnl" sz="2400" dirty="0"/>
              <a:t>la trata de </a:t>
            </a:r>
            <a:r>
              <a:rPr lang="es-ES_tradnl" sz="2400" dirty="0" smtClean="0"/>
              <a:t>personas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s-ES_tradnl" sz="2400" dirty="0" smtClean="0"/>
              <a:t>Ciertas víctimas </a:t>
            </a:r>
            <a:r>
              <a:rPr lang="es-ES_tradnl" sz="2400" dirty="0"/>
              <a:t>de </a:t>
            </a:r>
            <a:r>
              <a:rPr lang="es-ES_tradnl" sz="2400" dirty="0" smtClean="0"/>
              <a:t>la trata </a:t>
            </a:r>
            <a:r>
              <a:rPr lang="es-ES_tradnl" sz="2400" dirty="0"/>
              <a:t>son </a:t>
            </a:r>
            <a:r>
              <a:rPr lang="es-ES_tradnl" sz="2400" dirty="0" smtClean="0"/>
              <a:t>hombres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s-ES_tradnl" sz="2400" dirty="0"/>
              <a:t>La trata de personas es un problema a </a:t>
            </a:r>
            <a:r>
              <a:rPr lang="es-ES_tradnl" sz="2400" dirty="0" smtClean="0"/>
              <a:t>escala mundial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s-ES_tradnl" sz="2400" dirty="0"/>
              <a:t>Este país no </a:t>
            </a:r>
            <a:r>
              <a:rPr lang="es-ES_tradnl" sz="2400" dirty="0" smtClean="0"/>
              <a:t>cuenta con albergues </a:t>
            </a:r>
            <a:r>
              <a:rPr lang="es-ES_tradnl" sz="2400" dirty="0"/>
              <a:t>para las víctimas de </a:t>
            </a:r>
            <a:r>
              <a:rPr lang="es-ES_tradnl" sz="2400" dirty="0" smtClean="0"/>
              <a:t>la trata</a:t>
            </a:r>
            <a:endParaRPr lang="en-US" sz="2700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ar-SA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7</a:t>
            </a:fld>
            <a:endParaRPr lang="en-US" sz="160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08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AR" b="1" dirty="0" smtClean="0">
                <a:latin typeface="Antique Olive" pitchFamily="34" charset="0"/>
              </a:rPr>
              <a:t>Discusión </a:t>
            </a:r>
            <a:endParaRPr lang="es-AR" sz="4400" b="1" dirty="0" smtClean="0">
              <a:latin typeface="Antique Olive" pitchFamily="34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 bwMode="auto">
          <a:xfrm>
            <a:off x="1338059" y="2852936"/>
            <a:ext cx="6474301" cy="12615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es-AR" sz="3200" dirty="0" smtClean="0"/>
              <a:t>En su opinión, ¿qué es la trata de personas?</a:t>
            </a:r>
            <a:endParaRPr lang="es-AR" sz="3200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4EFF22-32FC-47E4-A518-1E959DDF3674}" type="slidenum">
              <a:rPr lang="ar-SA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8</a:t>
            </a:fld>
            <a:endParaRPr lang="en-US" sz="160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31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855134" y="485800"/>
            <a:ext cx="7433733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ES_tradnl" b="1" dirty="0">
                <a:latin typeface="Antique Olive"/>
              </a:rPr>
              <a:t>¿Cómo </a:t>
            </a:r>
            <a:r>
              <a:rPr lang="es-ES_tradnl" b="1" dirty="0" smtClean="0">
                <a:latin typeface="Antique Olive"/>
              </a:rPr>
              <a:t>Funciona </a:t>
            </a:r>
            <a:r>
              <a:rPr lang="es-ES_tradnl" b="1" dirty="0">
                <a:latin typeface="Antique Olive"/>
              </a:rPr>
              <a:t>la </a:t>
            </a:r>
            <a:r>
              <a:rPr lang="es-ES_tradnl" b="1" dirty="0" smtClean="0">
                <a:latin typeface="Antique Olive"/>
              </a:rPr>
              <a:t>Trata </a:t>
            </a:r>
            <a:r>
              <a:rPr lang="es-ES_tradnl" b="1" dirty="0">
                <a:latin typeface="Antique Olive"/>
              </a:rPr>
              <a:t>de </a:t>
            </a:r>
            <a:r>
              <a:rPr lang="es-ES_tradnl" b="1" dirty="0" smtClean="0">
                <a:latin typeface="Antique Olive"/>
              </a:rPr>
              <a:t>Personas</a:t>
            </a:r>
            <a:r>
              <a:rPr lang="es-ES_tradnl" b="1" dirty="0">
                <a:latin typeface="Antique Olive"/>
              </a:rPr>
              <a:t>?</a:t>
            </a:r>
            <a:endParaRPr lang="en-US" b="1" dirty="0">
              <a:latin typeface="Antique Olive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 bwMode="auto">
          <a:xfrm>
            <a:off x="1338059" y="2671457"/>
            <a:ext cx="6474301" cy="147762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Clr>
                <a:schemeClr val="tx1"/>
              </a:buClr>
              <a:buNone/>
            </a:pPr>
            <a:endParaRPr lang="en-US" dirty="0" smtClean="0"/>
          </a:p>
          <a:p>
            <a:pPr marL="0" indent="0" algn="ctr">
              <a:buClr>
                <a:schemeClr val="tx1"/>
              </a:buClr>
              <a:buNone/>
            </a:pPr>
            <a:r>
              <a:rPr lang="es-ES" sz="3600" dirty="0" smtClean="0"/>
              <a:t>vídeo</a:t>
            </a:r>
            <a:endParaRPr lang="es-E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339D261-1341-40B5-9D72-4150356D206E}" type="slidenum">
              <a:rPr lang="ar-SA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9</a:t>
            </a:fld>
            <a:endParaRPr lang="en-US" sz="160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68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TC101972873[[fn=Summer]]</Template>
  <TotalTime>853</TotalTime>
  <Words>856</Words>
  <Application>Microsoft Office PowerPoint</Application>
  <PresentationFormat>On-screen Show (4:3)</PresentationFormat>
  <Paragraphs>140</Paragraphs>
  <Slides>21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Summer</vt:lpstr>
      <vt:lpstr>PowerPoint Presentation</vt:lpstr>
      <vt:lpstr>Objetivos del Curso</vt:lpstr>
      <vt:lpstr>Objetivos del Curso</vt:lpstr>
      <vt:lpstr>Objetivos del Curso</vt:lpstr>
      <vt:lpstr>PowerPoint Presentation</vt:lpstr>
      <vt:lpstr>Objetivo de la Sesión </vt:lpstr>
      <vt:lpstr>Quiz: Verdadero / Falso</vt:lpstr>
      <vt:lpstr>Discusión </vt:lpstr>
      <vt:lpstr>¿Cómo Funciona la Trata de Personas?</vt:lpstr>
      <vt:lpstr>La Definición de la Trata</vt:lpstr>
      <vt:lpstr>La Definición de la Trata</vt:lpstr>
      <vt:lpstr>La Definición de la Trata</vt:lpstr>
      <vt:lpstr>La Definición de la Trata</vt:lpstr>
      <vt:lpstr>Coacción y Abuso</vt:lpstr>
      <vt:lpstr>Tipos de Trata de Personas</vt:lpstr>
      <vt:lpstr>Las personas en una situación de trata pueden ser:</vt:lpstr>
      <vt:lpstr>¿Por qué la víctima no abandona esta situación?</vt:lpstr>
      <vt:lpstr>¿Qué es la trata de personas?</vt:lpstr>
      <vt:lpstr>Conclusiones</vt:lpstr>
      <vt:lpstr>Revise sus respuestas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Caring for Trafficked Persons</dc:title>
  <dc:creator>BORLAND Rosilyne</dc:creator>
  <cp:lastModifiedBy>BORLAND Rosilyne</cp:lastModifiedBy>
  <cp:revision>71</cp:revision>
  <dcterms:created xsi:type="dcterms:W3CDTF">2012-05-17T16:24:19Z</dcterms:created>
  <dcterms:modified xsi:type="dcterms:W3CDTF">2013-02-22T20:33:35Z</dcterms:modified>
</cp:coreProperties>
</file>